
<file path=[Content_Types].xml><?xml version="1.0" encoding="utf-8"?>
<Types xmlns="http://schemas.openxmlformats.org/package/2006/content-types">
  <Default Extension="jpeg" ContentType="image/jpeg"/>
  <Default Extension="JPG" ContentType="image/.jpg"/>
  <Default Extension="wdp" ContentType="image/vnd.ms-photo"/>
  <Default Extension="emf" ContentType="image/x-em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2"/>
  </p:notesMasterIdLst>
  <p:sldIdLst>
    <p:sldId id="256" r:id="rId3"/>
    <p:sldId id="337" r:id="rId4"/>
    <p:sldId id="499" r:id="rId5"/>
    <p:sldId id="291" r:id="rId6"/>
    <p:sldId id="257" r:id="rId7"/>
    <p:sldId id="338" r:id="rId8"/>
    <p:sldId id="258" r:id="rId9"/>
    <p:sldId id="260" r:id="rId10"/>
    <p:sldId id="295" r:id="rId11"/>
    <p:sldId id="262" r:id="rId12"/>
    <p:sldId id="339" r:id="rId13"/>
    <p:sldId id="340" r:id="rId14"/>
    <p:sldId id="296" r:id="rId15"/>
    <p:sldId id="299" r:id="rId16"/>
    <p:sldId id="300" r:id="rId17"/>
    <p:sldId id="341" r:id="rId18"/>
    <p:sldId id="301" r:id="rId19"/>
    <p:sldId id="342" r:id="rId20"/>
    <p:sldId id="303" r:id="rId21"/>
    <p:sldId id="343" r:id="rId23"/>
    <p:sldId id="297" r:id="rId24"/>
    <p:sldId id="298" r:id="rId25"/>
    <p:sldId id="344" r:id="rId26"/>
    <p:sldId id="304" r:id="rId27"/>
    <p:sldId id="305" r:id="rId28"/>
    <p:sldId id="421" r:id="rId29"/>
    <p:sldId id="306" r:id="rId30"/>
    <p:sldId id="347" r:id="rId31"/>
    <p:sldId id="346" r:id="rId32"/>
    <p:sldId id="345" r:id="rId33"/>
    <p:sldId id="500" r:id="rId34"/>
    <p:sldId id="309" r:id="rId35"/>
    <p:sldId id="310" r:id="rId36"/>
    <p:sldId id="311" r:id="rId37"/>
    <p:sldId id="312" r:id="rId38"/>
    <p:sldId id="313" r:id="rId39"/>
    <p:sldId id="314" r:id="rId40"/>
    <p:sldId id="315" r:id="rId41"/>
    <p:sldId id="316" r:id="rId42"/>
    <p:sldId id="317" r:id="rId43"/>
    <p:sldId id="381" r:id="rId44"/>
    <p:sldId id="319" r:id="rId45"/>
    <p:sldId id="382" r:id="rId46"/>
    <p:sldId id="318" r:id="rId47"/>
    <p:sldId id="320" r:id="rId48"/>
    <p:sldId id="321" r:id="rId49"/>
    <p:sldId id="322" r:id="rId50"/>
    <p:sldId id="323" r:id="rId51"/>
    <p:sldId id="324" r:id="rId52"/>
    <p:sldId id="380" r:id="rId53"/>
    <p:sldId id="327" r:id="rId54"/>
    <p:sldId id="329" r:id="rId55"/>
    <p:sldId id="326" r:id="rId56"/>
    <p:sldId id="383" r:id="rId57"/>
    <p:sldId id="332" r:id="rId58"/>
    <p:sldId id="333" r:id="rId59"/>
    <p:sldId id="384" r:id="rId60"/>
    <p:sldId id="385" r:id="rId61"/>
    <p:sldId id="386" r:id="rId62"/>
    <p:sldId id="330" r:id="rId63"/>
    <p:sldId id="335" r:id="rId64"/>
    <p:sldId id="502" r:id="rId65"/>
    <p:sldId id="503" r:id="rId66"/>
    <p:sldId id="504" r:id="rId67"/>
    <p:sldId id="348" r:id="rId68"/>
    <p:sldId id="379" r:id="rId69"/>
    <p:sldId id="349" r:id="rId70"/>
    <p:sldId id="393" r:id="rId71"/>
    <p:sldId id="394" r:id="rId72"/>
    <p:sldId id="351" r:id="rId73"/>
    <p:sldId id="352" r:id="rId74"/>
    <p:sldId id="387" r:id="rId75"/>
    <p:sldId id="388" r:id="rId76"/>
    <p:sldId id="389" r:id="rId77"/>
    <p:sldId id="390" r:id="rId78"/>
    <p:sldId id="391" r:id="rId79"/>
    <p:sldId id="392" r:id="rId80"/>
    <p:sldId id="355" r:id="rId81"/>
    <p:sldId id="356" r:id="rId82"/>
    <p:sldId id="357" r:id="rId83"/>
    <p:sldId id="359" r:id="rId84"/>
    <p:sldId id="509" r:id="rId85"/>
    <p:sldId id="510" r:id="rId86"/>
    <p:sldId id="511" r:id="rId87"/>
    <p:sldId id="512" r:id="rId88"/>
    <p:sldId id="513" r:id="rId89"/>
    <p:sldId id="514" r:id="rId90"/>
    <p:sldId id="362" r:id="rId91"/>
    <p:sldId id="395" r:id="rId92"/>
    <p:sldId id="396" r:id="rId93"/>
    <p:sldId id="405" r:id="rId94"/>
    <p:sldId id="397" r:id="rId95"/>
    <p:sldId id="399" r:id="rId96"/>
    <p:sldId id="398" r:id="rId97"/>
    <p:sldId id="410" r:id="rId98"/>
    <p:sldId id="400" r:id="rId99"/>
    <p:sldId id="401" r:id="rId100"/>
    <p:sldId id="402" r:id="rId101"/>
    <p:sldId id="403" r:id="rId102"/>
    <p:sldId id="404" r:id="rId103"/>
    <p:sldId id="406" r:id="rId104"/>
    <p:sldId id="407" r:id="rId105"/>
    <p:sldId id="408" r:id="rId106"/>
    <p:sldId id="505" r:id="rId107"/>
    <p:sldId id="506" r:id="rId108"/>
    <p:sldId id="507" r:id="rId109"/>
    <p:sldId id="508" r:id="rId110"/>
    <p:sldId id="515" r:id="rId111"/>
    <p:sldId id="361" r:id="rId112"/>
    <p:sldId id="411" r:id="rId113"/>
    <p:sldId id="412" r:id="rId114"/>
    <p:sldId id="374" r:id="rId115"/>
    <p:sldId id="413" r:id="rId116"/>
    <p:sldId id="376" r:id="rId117"/>
    <p:sldId id="377" r:id="rId118"/>
    <p:sldId id="414" r:id="rId119"/>
    <p:sldId id="416" r:id="rId120"/>
    <p:sldId id="417" r:id="rId121"/>
    <p:sldId id="418" r:id="rId122"/>
    <p:sldId id="419" r:id="rId123"/>
    <p:sldId id="420" r:id="rId124"/>
    <p:sldId id="516" r:id="rId125"/>
    <p:sldId id="517" r:id="rId126"/>
  </p:sldIdLst>
  <p:sldSz cx="9144000" cy="6858000" type="screen4x3"/>
  <p:notesSz cx="6858000" cy="9144000"/>
  <p:custDataLst>
    <p:tags r:id="rId1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B6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03" autoAdjust="0"/>
    <p:restoredTop sz="94660"/>
  </p:normalViewPr>
  <p:slideViewPr>
    <p:cSldViewPr snapToGrid="0" snapToObjects="1" showGuides="1">
      <p:cViewPr varScale="1">
        <p:scale>
          <a:sx n="104" d="100"/>
          <a:sy n="104" d="100"/>
        </p:scale>
        <p:origin x="1256" y="6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0" Type="http://schemas.openxmlformats.org/officeDocument/2006/relationships/tags" Target="tags/tag6.xml"/><Relationship Id="rId13" Type="http://schemas.openxmlformats.org/officeDocument/2006/relationships/slide" Target="slides/slide11.xml"/><Relationship Id="rId129" Type="http://schemas.openxmlformats.org/officeDocument/2006/relationships/tableStyles" Target="tableStyles.xml"/><Relationship Id="rId128" Type="http://schemas.openxmlformats.org/officeDocument/2006/relationships/viewProps" Target="viewProps.xml"/><Relationship Id="rId127" Type="http://schemas.openxmlformats.org/officeDocument/2006/relationships/presProps" Target="presProps.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3CBBB5-7F74-4D26-A187-CE575EB9878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1318C1E-9FFF-49FA-BE28-906C12E2B6C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1318C1E-9FFF-49FA-BE28-906C12E2B6C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1318C1E-9FFF-49FA-BE28-906C12E2B6C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1318C1E-9FFF-49FA-BE28-906C12E2B6C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1318C1E-9FFF-49FA-BE28-906C12E2B6C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altLang="zh-CN"/>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en-US" altLang="zh-CN"/>
              <a:t>Click to edit Master subtitle style</a:t>
            </a:r>
            <a:endParaRPr lang="en-US" dirty="0"/>
          </a:p>
        </p:txBody>
      </p:sp>
      <p:sp>
        <p:nvSpPr>
          <p:cNvPr id="4" name="Date Placeholder 3"/>
          <p:cNvSpPr>
            <a:spLocks noGrp="1"/>
          </p:cNvSpPr>
          <p:nvPr>
            <p:ph type="dt" sz="half" idx="10"/>
          </p:nvPr>
        </p:nvSpPr>
        <p:spPr/>
        <p:txBody>
          <a:bodyPr/>
          <a:lstStyle/>
          <a:p>
            <a:fld id="{7D0065BE-0657-4A47-90AD-C21C55E16B19}" type="datetime4">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p>
        </p:txBody>
      </p:sp>
      <p:sp>
        <p:nvSpPr>
          <p:cNvPr id="4" name="Date Placeholder 3"/>
          <p:cNvSpPr>
            <a:spLocks noGrp="1"/>
          </p:cNvSpPr>
          <p:nvPr>
            <p:ph type="dt" sz="half" idx="10"/>
          </p:nvPr>
        </p:nvSpPr>
        <p:spPr/>
        <p:txBody>
          <a:bodyPr/>
          <a:lstStyle/>
          <a:p>
            <a:fld id="{A16C3AA4-67BE-44F7-809A-3582401494AF}" type="datetime4">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p>
        </p:txBody>
      </p:sp>
      <p:sp>
        <p:nvSpPr>
          <p:cNvPr id="4" name="Date Placeholder 3"/>
          <p:cNvSpPr>
            <a:spLocks noGrp="1"/>
          </p:cNvSpPr>
          <p:nvPr>
            <p:ph type="dt" sz="half" idx="10"/>
          </p:nvPr>
        </p:nvSpPr>
        <p:spPr/>
        <p:txBody>
          <a:bodyPr/>
          <a:lstStyle/>
          <a:p>
            <a:fld id="{25172EEB-1769-4776-AD69-E7C1260563EB}" type="datetime4">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dirty="0"/>
          </a:p>
        </p:txBody>
      </p:sp>
      <p:sp>
        <p:nvSpPr>
          <p:cNvPr id="4" name="Date Placeholder 3"/>
          <p:cNvSpPr>
            <a:spLocks noGrp="1"/>
          </p:cNvSpPr>
          <p:nvPr>
            <p:ph type="dt" sz="half" idx="10"/>
          </p:nvPr>
        </p:nvSpPr>
        <p:spPr/>
        <p:txBody>
          <a:bodyPr/>
          <a:lstStyle/>
          <a:p>
            <a:fld id="{D47BB8AF-C16A-4836-A92D-61834B5F0BA5}" type="datetime4">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en-US" altLang="zh-CN"/>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647D2193-4505-4A75-99BB-880C6989A757}" type="datetime4">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dirty="0"/>
          </a:p>
        </p:txBody>
      </p:sp>
      <p:sp>
        <p:nvSpPr>
          <p:cNvPr id="5" name="Date Placeholder 4"/>
          <p:cNvSpPr>
            <a:spLocks noGrp="1"/>
          </p:cNvSpPr>
          <p:nvPr>
            <p:ph type="dt" sz="half" idx="10"/>
          </p:nvPr>
        </p:nvSpPr>
        <p:spPr/>
        <p:txBody>
          <a:bodyPr/>
          <a:lstStyle/>
          <a:p>
            <a:fld id="{113A18F4-33C3-445B-924C-31108C51719C}" type="datetime4">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fld>
            <a:endParaRPr lang="en-US"/>
          </a:p>
        </p:txBody>
      </p:sp>
      <p:sp>
        <p:nvSpPr>
          <p:cNvPr id="8" name="Title 7"/>
          <p:cNvSpPr>
            <a:spLocks noGrp="1"/>
          </p:cNvSpPr>
          <p:nvPr>
            <p:ph type="title"/>
          </p:nvPr>
        </p:nvSpPr>
        <p:spPr/>
        <p:txBody>
          <a:bodyPr/>
          <a:lstStyle/>
          <a:p>
            <a:r>
              <a:rPr lang="en-US" altLang="zh-CN"/>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en-US" altLang="zh-CN"/>
              <a:t>Click to edit Master text styles</a:t>
            </a:r>
            <a:endParaRPr lang="en-US" altLang="zh-CN"/>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en-US" altLang="zh-CN"/>
              <a:t>Click to edit Master text styles</a:t>
            </a:r>
            <a:endParaRPr lang="en-US" altLang="zh-CN"/>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dirty="0"/>
          </a:p>
        </p:txBody>
      </p:sp>
      <p:sp>
        <p:nvSpPr>
          <p:cNvPr id="7" name="Date Placeholder 6"/>
          <p:cNvSpPr>
            <a:spLocks noGrp="1"/>
          </p:cNvSpPr>
          <p:nvPr>
            <p:ph type="dt" sz="half" idx="10"/>
          </p:nvPr>
        </p:nvSpPr>
        <p:spPr/>
        <p:txBody>
          <a:bodyPr/>
          <a:lstStyle/>
          <a:p>
            <a:fld id="{3AF7543A-E259-478F-9E0D-57BA40E442B7}" type="datetime4">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54ED01-E2A0-4C1E-8E21-014B9904157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1EFB012D-77A1-44B0-BB26-329BA1EE55C9}" type="datetime4">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54ED01-E2A0-4C1E-8E21-014B9904157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B7499E-3031-413E-B01E-B94970708CAA}" type="datetime4">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54ED01-E2A0-4C1E-8E21-014B9904157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en-US" altLang="zh-CN"/>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defRPr/>
            </a:pPr>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DC7EAB0C-2220-4D0E-A0DD-DB7FA0F742F4}" type="datetime4">
              <a:rPr lang="en-US" smtClean="0"/>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2754ED01-E2A0-4C1E-8E21-014B99041579}"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1" fmla="*/ 0 w 7104888"/>
              <a:gd name="connsiteY0-2" fmla="*/ 0 h 6858000"/>
              <a:gd name="connsiteX1-3" fmla="*/ 5695188 w 7104888"/>
              <a:gd name="connsiteY1-4" fmla="*/ 0 h 6858000"/>
              <a:gd name="connsiteX2-5" fmla="*/ 7104888 w 7104888"/>
              <a:gd name="connsiteY2-6" fmla="*/ 0 h 6858000"/>
              <a:gd name="connsiteX3-7" fmla="*/ 7104888 w 7104888"/>
              <a:gd name="connsiteY3-8" fmla="*/ 6858000 h 6858000"/>
              <a:gd name="connsiteX4-9" fmla="*/ 0 w 7104888"/>
              <a:gd name="connsiteY4-10" fmla="*/ 6858000 h 6858000"/>
              <a:gd name="connsiteX5" fmla="*/ 0 w 7104888"/>
              <a:gd name="connsiteY5" fmla="*/ 0 h 6858000"/>
              <a:gd name="connsiteX0-11" fmla="*/ 10287 w 7115175"/>
              <a:gd name="connsiteY0-12" fmla="*/ 0 h 6858000"/>
              <a:gd name="connsiteX1-13" fmla="*/ 5705475 w 7115175"/>
              <a:gd name="connsiteY1-14" fmla="*/ 0 h 6858000"/>
              <a:gd name="connsiteX2-15" fmla="*/ 7115175 w 7115175"/>
              <a:gd name="connsiteY2-16" fmla="*/ 0 h 6858000"/>
              <a:gd name="connsiteX3-17" fmla="*/ 7115175 w 7115175"/>
              <a:gd name="connsiteY3-18" fmla="*/ 6858000 h 6858000"/>
              <a:gd name="connsiteX4-19" fmla="*/ 10287 w 7115175"/>
              <a:gd name="connsiteY4-20" fmla="*/ 6858000 h 6858000"/>
              <a:gd name="connsiteX5-21" fmla="*/ 0 w 7115175"/>
              <a:gd name="connsiteY5-22" fmla="*/ 5048250 h 6858000"/>
              <a:gd name="connsiteX6" fmla="*/ 10287 w 7115175"/>
              <a:gd name="connsiteY6" fmla="*/ 0 h 6858000"/>
              <a:gd name="connsiteX0-23" fmla="*/ 10287 w 7115175"/>
              <a:gd name="connsiteY0-24" fmla="*/ 0 h 6858000"/>
              <a:gd name="connsiteX1-25" fmla="*/ 5705475 w 7115175"/>
              <a:gd name="connsiteY1-26" fmla="*/ 0 h 6858000"/>
              <a:gd name="connsiteX2-27" fmla="*/ 7115175 w 7115175"/>
              <a:gd name="connsiteY2-28" fmla="*/ 0 h 6858000"/>
              <a:gd name="connsiteX3-29" fmla="*/ 7115175 w 7115175"/>
              <a:gd name="connsiteY3-30" fmla="*/ 6858000 h 6858000"/>
              <a:gd name="connsiteX4-31" fmla="*/ 1533526 w 7115175"/>
              <a:gd name="connsiteY4-32" fmla="*/ 6848475 h 6858000"/>
              <a:gd name="connsiteX5-33" fmla="*/ 10287 w 7115175"/>
              <a:gd name="connsiteY5-34" fmla="*/ 6858000 h 6858000"/>
              <a:gd name="connsiteX6-35" fmla="*/ 0 w 7115175"/>
              <a:gd name="connsiteY6-36" fmla="*/ 5048250 h 6858000"/>
              <a:gd name="connsiteX7" fmla="*/ 10287 w 7115175"/>
              <a:gd name="connsiteY7" fmla="*/ 0 h 6858000"/>
              <a:gd name="connsiteX0-37" fmla="*/ 10287 w 7115175"/>
              <a:gd name="connsiteY0-38" fmla="*/ 0 h 6858000"/>
              <a:gd name="connsiteX1-39" fmla="*/ 5705475 w 7115175"/>
              <a:gd name="connsiteY1-40" fmla="*/ 0 h 6858000"/>
              <a:gd name="connsiteX2-41" fmla="*/ 7115175 w 7115175"/>
              <a:gd name="connsiteY2-42" fmla="*/ 0 h 6858000"/>
              <a:gd name="connsiteX3-43" fmla="*/ 7115175 w 7115175"/>
              <a:gd name="connsiteY3-44" fmla="*/ 6858000 h 6858000"/>
              <a:gd name="connsiteX4-45" fmla="*/ 1533526 w 7115175"/>
              <a:gd name="connsiteY4-46" fmla="*/ 6848475 h 6858000"/>
              <a:gd name="connsiteX5-47" fmla="*/ 0 w 7115175"/>
              <a:gd name="connsiteY5-48" fmla="*/ 5048250 h 6858000"/>
              <a:gd name="connsiteX6-49" fmla="*/ 10287 w 7115175"/>
              <a:gd name="connsiteY6-50" fmla="*/ 0 h 6858000"/>
              <a:gd name="connsiteX0-51" fmla="*/ 0 w 7115175"/>
              <a:gd name="connsiteY0-52" fmla="*/ 5048250 h 6858000"/>
              <a:gd name="connsiteX1-53" fmla="*/ 5705475 w 7115175"/>
              <a:gd name="connsiteY1-54" fmla="*/ 0 h 6858000"/>
              <a:gd name="connsiteX2-55" fmla="*/ 7115175 w 7115175"/>
              <a:gd name="connsiteY2-56" fmla="*/ 0 h 6858000"/>
              <a:gd name="connsiteX3-57" fmla="*/ 7115175 w 7115175"/>
              <a:gd name="connsiteY3-58" fmla="*/ 6858000 h 6858000"/>
              <a:gd name="connsiteX4-59" fmla="*/ 1533526 w 7115175"/>
              <a:gd name="connsiteY4-60" fmla="*/ 6848475 h 6858000"/>
              <a:gd name="connsiteX5-61" fmla="*/ 0 w 7115175"/>
              <a:gd name="connsiteY5-62" fmla="*/ 504825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altLang="zh-CN"/>
              <a:t>Drag picture to placeholder or click icon to add</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1809750 h 1809750"/>
              <a:gd name="connsiteX1-3" fmla="*/ 1895475 w 3571875"/>
              <a:gd name="connsiteY1-4" fmla="*/ 0 h 1809750"/>
              <a:gd name="connsiteX2-5" fmla="*/ 3571875 w 3571875"/>
              <a:gd name="connsiteY2-6" fmla="*/ 1809750 h 1809750"/>
              <a:gd name="connsiteX3-7" fmla="*/ 0 w 3571875"/>
              <a:gd name="connsiteY3-8" fmla="*/ 1809750 h 1809750"/>
              <a:gd name="connsiteX0-9" fmla="*/ 0 w 3571875"/>
              <a:gd name="connsiteY0-10" fmla="*/ 1809750 h 1809750"/>
              <a:gd name="connsiteX1-11" fmla="*/ 2038350 w 3571875"/>
              <a:gd name="connsiteY1-12" fmla="*/ 0 h 1809750"/>
              <a:gd name="connsiteX2-13" fmla="*/ 3571875 w 3571875"/>
              <a:gd name="connsiteY2-14" fmla="*/ 1809750 h 1809750"/>
              <a:gd name="connsiteX3-15" fmla="*/ 0 w 3571875"/>
              <a:gd name="connsiteY3-16" fmla="*/ 1809750 h 1809750"/>
            </a:gdLst>
            <a:ahLst/>
            <a:cxnLst>
              <a:cxn ang="0">
                <a:pos x="connsiteX0-1" y="connsiteY0-2"/>
              </a:cxn>
              <a:cxn ang="0">
                <a:pos x="connsiteX1-3" y="connsiteY1-4"/>
              </a:cxn>
              <a:cxn ang="0">
                <a:pos x="connsiteX2-5" y="connsiteY2-6"/>
              </a:cxn>
              <a:cxn ang="0">
                <a:pos x="connsiteX3-7" y="connsiteY3-8"/>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altLang="zh-CN"/>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E3416D63-31BF-4B94-B6C5-E20B2C63F515}" type="datetime4">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4210050 h 4210050"/>
              <a:gd name="connsiteX1-3" fmla="*/ 0 w 3571875"/>
              <a:gd name="connsiteY1-4" fmla="*/ 0 h 4210050"/>
              <a:gd name="connsiteX2-5" fmla="*/ 2028825 w 3571875"/>
              <a:gd name="connsiteY2-6" fmla="*/ 2388394 h 4210050"/>
              <a:gd name="connsiteX3-7" fmla="*/ 3571875 w 3571875"/>
              <a:gd name="connsiteY3-8" fmla="*/ 4210050 h 4210050"/>
              <a:gd name="connsiteX4" fmla="*/ 0 w 3571875"/>
              <a:gd name="connsiteY4" fmla="*/ 4210050 h 4210050"/>
              <a:gd name="connsiteX0-9" fmla="*/ 0 w 3571875"/>
              <a:gd name="connsiteY0-10" fmla="*/ 4210050 h 4210050"/>
              <a:gd name="connsiteX1-11" fmla="*/ 0 w 3571875"/>
              <a:gd name="connsiteY1-12" fmla="*/ 0 h 4210050"/>
              <a:gd name="connsiteX2-13" fmla="*/ 2028825 w 3571875"/>
              <a:gd name="connsiteY2-14" fmla="*/ 2205038 h 4210050"/>
              <a:gd name="connsiteX3-15" fmla="*/ 3571875 w 3571875"/>
              <a:gd name="connsiteY3-16" fmla="*/ 4210050 h 4210050"/>
              <a:gd name="connsiteX4-17" fmla="*/ 0 w 3571875"/>
              <a:gd name="connsiteY4-18" fmla="*/ 4210050 h 4210050"/>
              <a:gd name="connsiteX0-19" fmla="*/ 0 w 3571875"/>
              <a:gd name="connsiteY0-20" fmla="*/ 4210050 h 4210050"/>
              <a:gd name="connsiteX1-21" fmla="*/ 0 w 3571875"/>
              <a:gd name="connsiteY1-22" fmla="*/ 0 h 4210050"/>
              <a:gd name="connsiteX2-23" fmla="*/ 2028825 w 3571875"/>
              <a:gd name="connsiteY2-24" fmla="*/ 2393157 h 4210050"/>
              <a:gd name="connsiteX3-25" fmla="*/ 3571875 w 3571875"/>
              <a:gd name="connsiteY3-26" fmla="*/ 4210050 h 4210050"/>
              <a:gd name="connsiteX4-27" fmla="*/ 0 w 3571875"/>
              <a:gd name="connsiteY4-28" fmla="*/ 4210050 h 4210050"/>
              <a:gd name="connsiteX0-29" fmla="*/ 0 w 3571875"/>
              <a:gd name="connsiteY0-30" fmla="*/ 4210050 h 4210050"/>
              <a:gd name="connsiteX1-31" fmla="*/ 0 w 3571875"/>
              <a:gd name="connsiteY1-32" fmla="*/ 0 h 4210050"/>
              <a:gd name="connsiteX2-33" fmla="*/ 2028825 w 3571875"/>
              <a:gd name="connsiteY2-34" fmla="*/ 2393157 h 4210050"/>
              <a:gd name="connsiteX3-35" fmla="*/ 3571875 w 3571875"/>
              <a:gd name="connsiteY3-36" fmla="*/ 4210050 h 4210050"/>
              <a:gd name="connsiteX4-37" fmla="*/ 0 w 3571875"/>
              <a:gd name="connsiteY4-38" fmla="*/ 4210050 h 4210050"/>
              <a:gd name="connsiteX0-39" fmla="*/ 0 w 3571875"/>
              <a:gd name="connsiteY0-40" fmla="*/ 4210050 h 4210050"/>
              <a:gd name="connsiteX1-41" fmla="*/ 0 w 3571875"/>
              <a:gd name="connsiteY1-42" fmla="*/ 0 h 4210050"/>
              <a:gd name="connsiteX2-43" fmla="*/ 2028825 w 3571875"/>
              <a:gd name="connsiteY2-44" fmla="*/ 2281238 h 4210050"/>
              <a:gd name="connsiteX3-45" fmla="*/ 3571875 w 3571875"/>
              <a:gd name="connsiteY3-46" fmla="*/ 4210050 h 4210050"/>
              <a:gd name="connsiteX4-47" fmla="*/ 0 w 3571875"/>
              <a:gd name="connsiteY4-48" fmla="*/ 4210050 h 4210050"/>
              <a:gd name="connsiteX0-49" fmla="*/ 0 w 3571875"/>
              <a:gd name="connsiteY0-50" fmla="*/ 4210050 h 4210050"/>
              <a:gd name="connsiteX1-51" fmla="*/ 0 w 3571875"/>
              <a:gd name="connsiteY1-52" fmla="*/ 0 h 4210050"/>
              <a:gd name="connsiteX2-53" fmla="*/ 2028825 w 3571875"/>
              <a:gd name="connsiteY2-54" fmla="*/ 2393157 h 4210050"/>
              <a:gd name="connsiteX3-55" fmla="*/ 3571875 w 3571875"/>
              <a:gd name="connsiteY3-56" fmla="*/ 4210050 h 4210050"/>
              <a:gd name="connsiteX4-57" fmla="*/ 0 w 3571875"/>
              <a:gd name="connsiteY4-58" fmla="*/ 4210050 h 4210050"/>
              <a:gd name="connsiteX0-59" fmla="*/ 0 w 3571875"/>
              <a:gd name="connsiteY0-60" fmla="*/ 4210050 h 4210050"/>
              <a:gd name="connsiteX1-61" fmla="*/ 0 w 3571875"/>
              <a:gd name="connsiteY1-62" fmla="*/ 0 h 4210050"/>
              <a:gd name="connsiteX2-63" fmla="*/ 2028825 w 3571875"/>
              <a:gd name="connsiteY2-64" fmla="*/ 2393157 h 4210050"/>
              <a:gd name="connsiteX3-65" fmla="*/ 3571875 w 3571875"/>
              <a:gd name="connsiteY3-66" fmla="*/ 4210050 h 4210050"/>
              <a:gd name="connsiteX4-67" fmla="*/ 0 w 3571875"/>
              <a:gd name="connsiteY4-68" fmla="*/ 4210050 h 4210050"/>
              <a:gd name="connsiteX0-69" fmla="*/ 0 w 3571875"/>
              <a:gd name="connsiteY0-70" fmla="*/ 4210050 h 4210050"/>
              <a:gd name="connsiteX1-71" fmla="*/ 0 w 3571875"/>
              <a:gd name="connsiteY1-72" fmla="*/ 0 h 4210050"/>
              <a:gd name="connsiteX2-73" fmla="*/ 2076450 w 3571875"/>
              <a:gd name="connsiteY2-74" fmla="*/ 2274094 h 4210050"/>
              <a:gd name="connsiteX3-75" fmla="*/ 3571875 w 3571875"/>
              <a:gd name="connsiteY3-76" fmla="*/ 4210050 h 4210050"/>
              <a:gd name="connsiteX4-77" fmla="*/ 0 w 3571875"/>
              <a:gd name="connsiteY4-78" fmla="*/ 4210050 h 4210050"/>
              <a:gd name="connsiteX0-79" fmla="*/ 0 w 3571875"/>
              <a:gd name="connsiteY0-80" fmla="*/ 4210050 h 4210050"/>
              <a:gd name="connsiteX1-81" fmla="*/ 0 w 3571875"/>
              <a:gd name="connsiteY1-82" fmla="*/ 0 h 4210050"/>
              <a:gd name="connsiteX2-83" fmla="*/ 2245519 w 3571875"/>
              <a:gd name="connsiteY2-84" fmla="*/ 2405063 h 4210050"/>
              <a:gd name="connsiteX3-85" fmla="*/ 3571875 w 3571875"/>
              <a:gd name="connsiteY3-86" fmla="*/ 4210050 h 4210050"/>
              <a:gd name="connsiteX4-87" fmla="*/ 0 w 3571875"/>
              <a:gd name="connsiteY4-88" fmla="*/ 4210050 h 4210050"/>
              <a:gd name="connsiteX0-89" fmla="*/ 0 w 3571875"/>
              <a:gd name="connsiteY0-90" fmla="*/ 4210050 h 4210050"/>
              <a:gd name="connsiteX1-91" fmla="*/ 0 w 3571875"/>
              <a:gd name="connsiteY1-92" fmla="*/ 0 h 4210050"/>
              <a:gd name="connsiteX2-93" fmla="*/ 2038350 w 3571875"/>
              <a:gd name="connsiteY2-94" fmla="*/ 2405063 h 4210050"/>
              <a:gd name="connsiteX3-95" fmla="*/ 3571875 w 3571875"/>
              <a:gd name="connsiteY3-96" fmla="*/ 4210050 h 4210050"/>
              <a:gd name="connsiteX4-97" fmla="*/ 0 w 3571875"/>
              <a:gd name="connsiteY4-98" fmla="*/ 4210050 h 4210050"/>
              <a:gd name="connsiteX0-99" fmla="*/ 0 w 3571875"/>
              <a:gd name="connsiteY0-100" fmla="*/ 2433637 h 2433637"/>
              <a:gd name="connsiteX1-101" fmla="*/ 257175 w 3571875"/>
              <a:gd name="connsiteY1-102" fmla="*/ 0 h 2433637"/>
              <a:gd name="connsiteX2-103" fmla="*/ 2038350 w 3571875"/>
              <a:gd name="connsiteY2-104" fmla="*/ 628650 h 2433637"/>
              <a:gd name="connsiteX3-105" fmla="*/ 3571875 w 3571875"/>
              <a:gd name="connsiteY3-106" fmla="*/ 2433637 h 2433637"/>
              <a:gd name="connsiteX4-107" fmla="*/ 0 w 3571875"/>
              <a:gd name="connsiteY4-108" fmla="*/ 2433637 h 2433637"/>
              <a:gd name="connsiteX0-109" fmla="*/ 2382 w 3574257"/>
              <a:gd name="connsiteY0-110" fmla="*/ 1807368 h 1807368"/>
              <a:gd name="connsiteX1-111" fmla="*/ 0 w 3574257"/>
              <a:gd name="connsiteY1-112" fmla="*/ 0 h 1807368"/>
              <a:gd name="connsiteX2-113" fmla="*/ 2040732 w 3574257"/>
              <a:gd name="connsiteY2-114" fmla="*/ 2381 h 1807368"/>
              <a:gd name="connsiteX3-115" fmla="*/ 3574257 w 3574257"/>
              <a:gd name="connsiteY3-116" fmla="*/ 1807368 h 1807368"/>
              <a:gd name="connsiteX4-117" fmla="*/ 2382 w 3574257"/>
              <a:gd name="connsiteY4-118" fmla="*/ 1807368 h 1807368"/>
              <a:gd name="connsiteX0-119" fmla="*/ 2382 w 3574257"/>
              <a:gd name="connsiteY0-120" fmla="*/ 1807368 h 1807368"/>
              <a:gd name="connsiteX1-121" fmla="*/ 0 w 3574257"/>
              <a:gd name="connsiteY1-122" fmla="*/ 0 h 1807368"/>
              <a:gd name="connsiteX2-123" fmla="*/ 1924051 w 3574257"/>
              <a:gd name="connsiteY2-124" fmla="*/ 307181 h 1807368"/>
              <a:gd name="connsiteX3-125" fmla="*/ 3574257 w 3574257"/>
              <a:gd name="connsiteY3-126" fmla="*/ 1807368 h 1807368"/>
              <a:gd name="connsiteX4-127" fmla="*/ 2382 w 3574257"/>
              <a:gd name="connsiteY4-128" fmla="*/ 1807368 h 1807368"/>
              <a:gd name="connsiteX0-129" fmla="*/ 2382 w 3574257"/>
              <a:gd name="connsiteY0-130" fmla="*/ 1809749 h 1809749"/>
              <a:gd name="connsiteX1-131" fmla="*/ 0 w 3574257"/>
              <a:gd name="connsiteY1-132" fmla="*/ 2381 h 1809749"/>
              <a:gd name="connsiteX2-133" fmla="*/ 2038351 w 3574257"/>
              <a:gd name="connsiteY2-134" fmla="*/ 0 h 1809749"/>
              <a:gd name="connsiteX3-135" fmla="*/ 3574257 w 3574257"/>
              <a:gd name="connsiteY3-136" fmla="*/ 1809749 h 1809749"/>
              <a:gd name="connsiteX4-137" fmla="*/ 2382 w 3574257"/>
              <a:gd name="connsiteY4-138" fmla="*/ 1809749 h 1809749"/>
              <a:gd name="connsiteX0-139" fmla="*/ 2382 w 3574257"/>
              <a:gd name="connsiteY0-140" fmla="*/ 1807368 h 1807368"/>
              <a:gd name="connsiteX1-141" fmla="*/ 0 w 3574257"/>
              <a:gd name="connsiteY1-142" fmla="*/ 0 h 1807368"/>
              <a:gd name="connsiteX2-143" fmla="*/ 1640682 w 3574257"/>
              <a:gd name="connsiteY2-144" fmla="*/ 450057 h 1807368"/>
              <a:gd name="connsiteX3-145" fmla="*/ 3574257 w 3574257"/>
              <a:gd name="connsiteY3-146" fmla="*/ 1807368 h 1807368"/>
              <a:gd name="connsiteX4-147" fmla="*/ 2382 w 3574257"/>
              <a:gd name="connsiteY4-148" fmla="*/ 1807368 h 1807368"/>
              <a:gd name="connsiteX0-149" fmla="*/ 2382 w 3574257"/>
              <a:gd name="connsiteY0-150" fmla="*/ 1809749 h 1809749"/>
              <a:gd name="connsiteX1-151" fmla="*/ 0 w 3574257"/>
              <a:gd name="connsiteY1-152" fmla="*/ 2381 h 1809749"/>
              <a:gd name="connsiteX2-153" fmla="*/ 2038351 w 3574257"/>
              <a:gd name="connsiteY2-154" fmla="*/ 0 h 1809749"/>
              <a:gd name="connsiteX3-155" fmla="*/ 3574257 w 3574257"/>
              <a:gd name="connsiteY3-156" fmla="*/ 1809749 h 1809749"/>
              <a:gd name="connsiteX4-157" fmla="*/ 2382 w 3574257"/>
              <a:gd name="connsiteY4-158" fmla="*/ 1809749 h 1809749"/>
              <a:gd name="connsiteX0-159" fmla="*/ 2382 w 3574257"/>
              <a:gd name="connsiteY0-160" fmla="*/ 1807368 h 1807368"/>
              <a:gd name="connsiteX1-161" fmla="*/ 0 w 3574257"/>
              <a:gd name="connsiteY1-162" fmla="*/ 0 h 1807368"/>
              <a:gd name="connsiteX2-163" fmla="*/ 1657351 w 3574257"/>
              <a:gd name="connsiteY2-164" fmla="*/ 230982 h 1807368"/>
              <a:gd name="connsiteX3-165" fmla="*/ 3574257 w 3574257"/>
              <a:gd name="connsiteY3-166" fmla="*/ 1807368 h 1807368"/>
              <a:gd name="connsiteX4-167" fmla="*/ 2382 w 3574257"/>
              <a:gd name="connsiteY4-168" fmla="*/ 1807368 h 1807368"/>
              <a:gd name="connsiteX0-169" fmla="*/ 2382 w 3574257"/>
              <a:gd name="connsiteY0-170" fmla="*/ 1807368 h 1807368"/>
              <a:gd name="connsiteX1-171" fmla="*/ 0 w 3574257"/>
              <a:gd name="connsiteY1-172" fmla="*/ 0 h 1807368"/>
              <a:gd name="connsiteX2-173" fmla="*/ 2040732 w 3574257"/>
              <a:gd name="connsiteY2-174" fmla="*/ 2382 h 1807368"/>
              <a:gd name="connsiteX3-175" fmla="*/ 3574257 w 3574257"/>
              <a:gd name="connsiteY3-176" fmla="*/ 1807368 h 1807368"/>
              <a:gd name="connsiteX4-177" fmla="*/ 2382 w 3574257"/>
              <a:gd name="connsiteY4-178" fmla="*/ 1807368 h 1807368"/>
              <a:gd name="connsiteX0-179" fmla="*/ 2382 w 3574257"/>
              <a:gd name="connsiteY0-180" fmla="*/ 1807368 h 1807368"/>
              <a:gd name="connsiteX1-181" fmla="*/ 0 w 3574257"/>
              <a:gd name="connsiteY1-182" fmla="*/ 0 h 1807368"/>
              <a:gd name="connsiteX2-183" fmla="*/ 1774032 w 3574257"/>
              <a:gd name="connsiteY2-184" fmla="*/ 161925 h 1807368"/>
              <a:gd name="connsiteX3-185" fmla="*/ 3574257 w 3574257"/>
              <a:gd name="connsiteY3-186" fmla="*/ 1807368 h 1807368"/>
              <a:gd name="connsiteX4-187" fmla="*/ 2382 w 3574257"/>
              <a:gd name="connsiteY4-188" fmla="*/ 1807368 h 1807368"/>
              <a:gd name="connsiteX0-189" fmla="*/ 2382 w 3574257"/>
              <a:gd name="connsiteY0-190" fmla="*/ 1807368 h 1807368"/>
              <a:gd name="connsiteX1-191" fmla="*/ 0 w 3574257"/>
              <a:gd name="connsiteY1-192" fmla="*/ 0 h 1807368"/>
              <a:gd name="connsiteX2-193" fmla="*/ 1969294 w 3574257"/>
              <a:gd name="connsiteY2-194" fmla="*/ 21432 h 1807368"/>
              <a:gd name="connsiteX3-195" fmla="*/ 3574257 w 3574257"/>
              <a:gd name="connsiteY3-196" fmla="*/ 1807368 h 1807368"/>
              <a:gd name="connsiteX4-197" fmla="*/ 2382 w 3574257"/>
              <a:gd name="connsiteY4-198" fmla="*/ 1807368 h 1807368"/>
              <a:gd name="connsiteX0-199" fmla="*/ 2382 w 3574257"/>
              <a:gd name="connsiteY0-200" fmla="*/ 1807368 h 1807368"/>
              <a:gd name="connsiteX1-201" fmla="*/ 0 w 3574257"/>
              <a:gd name="connsiteY1-202" fmla="*/ 0 h 1807368"/>
              <a:gd name="connsiteX2-203" fmla="*/ 1819275 w 3574257"/>
              <a:gd name="connsiteY2-204" fmla="*/ 200026 h 1807368"/>
              <a:gd name="connsiteX3-205" fmla="*/ 3574257 w 3574257"/>
              <a:gd name="connsiteY3-206" fmla="*/ 1807368 h 1807368"/>
              <a:gd name="connsiteX4-207" fmla="*/ 2382 w 3574257"/>
              <a:gd name="connsiteY4-208" fmla="*/ 1807368 h 1807368"/>
              <a:gd name="connsiteX0-209" fmla="*/ 2382 w 3574257"/>
              <a:gd name="connsiteY0-210" fmla="*/ 1807368 h 1807368"/>
              <a:gd name="connsiteX1-211" fmla="*/ 0 w 3574257"/>
              <a:gd name="connsiteY1-212" fmla="*/ 0 h 1807368"/>
              <a:gd name="connsiteX2-213" fmla="*/ 2045494 w 3574257"/>
              <a:gd name="connsiteY2-214" fmla="*/ 1 h 1807368"/>
              <a:gd name="connsiteX3-215" fmla="*/ 3574257 w 3574257"/>
              <a:gd name="connsiteY3-216" fmla="*/ 1807368 h 1807368"/>
              <a:gd name="connsiteX4-217" fmla="*/ 2382 w 3574257"/>
              <a:gd name="connsiteY4-218" fmla="*/ 1807368 h 1807368"/>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 name="connsiteX0-111" fmla="*/ 0 w 3352800"/>
              <a:gd name="connsiteY0-112" fmla="*/ 2002631 h 2002631"/>
              <a:gd name="connsiteX1-113" fmla="*/ 754045 w 3352800"/>
              <a:gd name="connsiteY1-114" fmla="*/ 1468326 h 2002631"/>
              <a:gd name="connsiteX2-115" fmla="*/ 3352800 w 3352800"/>
              <a:gd name="connsiteY2-116" fmla="*/ 0 h 2002631"/>
              <a:gd name="connsiteX3-117" fmla="*/ 3352800 w 3352800"/>
              <a:gd name="connsiteY3-118" fmla="*/ 2002631 h 2002631"/>
              <a:gd name="connsiteX4-119" fmla="*/ 0 w 3352800"/>
              <a:gd name="connsiteY4-120" fmla="*/ 2002631 h 2002631"/>
              <a:gd name="connsiteX0-121" fmla="*/ 0 w 3352800"/>
              <a:gd name="connsiteY0-122" fmla="*/ 534305 h 534305"/>
              <a:gd name="connsiteX1-123" fmla="*/ 754045 w 3352800"/>
              <a:gd name="connsiteY1-124" fmla="*/ 0 h 534305"/>
              <a:gd name="connsiteX2-125" fmla="*/ 3352800 w 3352800"/>
              <a:gd name="connsiteY2-126" fmla="*/ 7687 h 534305"/>
              <a:gd name="connsiteX3-127" fmla="*/ 3352800 w 3352800"/>
              <a:gd name="connsiteY3-128" fmla="*/ 534305 h 534305"/>
              <a:gd name="connsiteX4-129" fmla="*/ 0 w 3352800"/>
              <a:gd name="connsiteY4-130" fmla="*/ 534305 h 534305"/>
              <a:gd name="connsiteX0-131" fmla="*/ 0 w 3352800"/>
              <a:gd name="connsiteY0-132" fmla="*/ 534305 h 534305"/>
              <a:gd name="connsiteX1-133" fmla="*/ 754045 w 3352800"/>
              <a:gd name="connsiteY1-134" fmla="*/ 0 h 534305"/>
              <a:gd name="connsiteX2-135" fmla="*/ 3352800 w 3352800"/>
              <a:gd name="connsiteY2-136" fmla="*/ 7687 h 534305"/>
              <a:gd name="connsiteX3-137" fmla="*/ 3352800 w 3352800"/>
              <a:gd name="connsiteY3-138" fmla="*/ 534305 h 534305"/>
              <a:gd name="connsiteX4-139" fmla="*/ 0 w 3352800"/>
              <a:gd name="connsiteY4-140" fmla="*/ 534305 h 534305"/>
              <a:gd name="connsiteX0-141" fmla="*/ 0 w 3352800"/>
              <a:gd name="connsiteY0-142" fmla="*/ 526618 h 526618"/>
              <a:gd name="connsiteX1-143" fmla="*/ 980611 w 3352800"/>
              <a:gd name="connsiteY1-144" fmla="*/ 93681 h 526618"/>
              <a:gd name="connsiteX2-145" fmla="*/ 3352800 w 3352800"/>
              <a:gd name="connsiteY2-146" fmla="*/ 0 h 526618"/>
              <a:gd name="connsiteX3-147" fmla="*/ 3352800 w 3352800"/>
              <a:gd name="connsiteY3-148" fmla="*/ 526618 h 526618"/>
              <a:gd name="connsiteX4-149" fmla="*/ 0 w 3352800"/>
              <a:gd name="connsiteY4-150" fmla="*/ 526618 h 526618"/>
              <a:gd name="connsiteX0-151" fmla="*/ 0 w 3352800"/>
              <a:gd name="connsiteY0-152" fmla="*/ 526888 h 526888"/>
              <a:gd name="connsiteX1-153" fmla="*/ 744735 w 3352800"/>
              <a:gd name="connsiteY1-154" fmla="*/ 0 h 526888"/>
              <a:gd name="connsiteX2-155" fmla="*/ 3352800 w 3352800"/>
              <a:gd name="connsiteY2-156" fmla="*/ 270 h 526888"/>
              <a:gd name="connsiteX3-157" fmla="*/ 3352800 w 3352800"/>
              <a:gd name="connsiteY3-158" fmla="*/ 526888 h 526888"/>
              <a:gd name="connsiteX4-159" fmla="*/ 0 w 3352800"/>
              <a:gd name="connsiteY4-160" fmla="*/ 526888 h 526888"/>
              <a:gd name="connsiteX0-161" fmla="*/ 0 w 3352800"/>
              <a:gd name="connsiteY0-162" fmla="*/ 526618 h 526618"/>
              <a:gd name="connsiteX1-163" fmla="*/ 811948 w 3352800"/>
              <a:gd name="connsiteY1-164" fmla="*/ 60921 h 526618"/>
              <a:gd name="connsiteX2-165" fmla="*/ 3352800 w 3352800"/>
              <a:gd name="connsiteY2-166" fmla="*/ 0 h 526618"/>
              <a:gd name="connsiteX3-167" fmla="*/ 3352800 w 3352800"/>
              <a:gd name="connsiteY3-168" fmla="*/ 526618 h 526618"/>
              <a:gd name="connsiteX4-169" fmla="*/ 0 w 3352800"/>
              <a:gd name="connsiteY4-170" fmla="*/ 526618 h 526618"/>
              <a:gd name="connsiteX0-171" fmla="*/ 0 w 3352800"/>
              <a:gd name="connsiteY0-172" fmla="*/ 527584 h 527584"/>
              <a:gd name="connsiteX1-173" fmla="*/ 751718 w 3352800"/>
              <a:gd name="connsiteY1-174" fmla="*/ 0 h 527584"/>
              <a:gd name="connsiteX2-175" fmla="*/ 3352800 w 3352800"/>
              <a:gd name="connsiteY2-176" fmla="*/ 966 h 527584"/>
              <a:gd name="connsiteX3-177" fmla="*/ 3352800 w 3352800"/>
              <a:gd name="connsiteY3-178" fmla="*/ 527584 h 527584"/>
              <a:gd name="connsiteX4-179" fmla="*/ 0 w 3352800"/>
              <a:gd name="connsiteY4-180" fmla="*/ 527584 h 527584"/>
              <a:gd name="connsiteX0-181" fmla="*/ 0 w 3352800"/>
              <a:gd name="connsiteY0-182" fmla="*/ 527584 h 527584"/>
              <a:gd name="connsiteX1-183" fmla="*/ 751718 w 3352800"/>
              <a:gd name="connsiteY1-184" fmla="*/ 0 h 527584"/>
              <a:gd name="connsiteX2-185" fmla="*/ 3241069 w 3352800"/>
              <a:gd name="connsiteY2-186" fmla="*/ 94144 h 527584"/>
              <a:gd name="connsiteX3-187" fmla="*/ 3352800 w 3352800"/>
              <a:gd name="connsiteY3-188" fmla="*/ 527584 h 527584"/>
              <a:gd name="connsiteX4-189" fmla="*/ 0 w 3352800"/>
              <a:gd name="connsiteY4-190" fmla="*/ 527584 h 527584"/>
              <a:gd name="connsiteX0-191" fmla="*/ 0 w 3352800"/>
              <a:gd name="connsiteY0-192" fmla="*/ 527584 h 527584"/>
              <a:gd name="connsiteX1-193" fmla="*/ 751718 w 3352800"/>
              <a:gd name="connsiteY1-194" fmla="*/ 0 h 527584"/>
              <a:gd name="connsiteX2-195" fmla="*/ 3352800 w 3352800"/>
              <a:gd name="connsiteY2-196" fmla="*/ 271 h 527584"/>
              <a:gd name="connsiteX3-197" fmla="*/ 3352800 w 3352800"/>
              <a:gd name="connsiteY3-198" fmla="*/ 527584 h 527584"/>
              <a:gd name="connsiteX4-199" fmla="*/ 0 w 3352800"/>
              <a:gd name="connsiteY4-200" fmla="*/ 527584 h 527584"/>
              <a:gd name="connsiteX0-201" fmla="*/ 0 w 3352800"/>
              <a:gd name="connsiteY0-202" fmla="*/ 527313 h 527313"/>
              <a:gd name="connsiteX1-203" fmla="*/ 900984 w 3352800"/>
              <a:gd name="connsiteY1-204" fmla="*/ 97774 h 527313"/>
              <a:gd name="connsiteX2-205" fmla="*/ 3352800 w 3352800"/>
              <a:gd name="connsiteY2-206" fmla="*/ 0 h 527313"/>
              <a:gd name="connsiteX3-207" fmla="*/ 3352800 w 3352800"/>
              <a:gd name="connsiteY3-208" fmla="*/ 527313 h 527313"/>
              <a:gd name="connsiteX4-209" fmla="*/ 0 w 3352800"/>
              <a:gd name="connsiteY4-210" fmla="*/ 527313 h 527313"/>
              <a:gd name="connsiteX0-211" fmla="*/ 0 w 3352800"/>
              <a:gd name="connsiteY0-212" fmla="*/ 527584 h 527584"/>
              <a:gd name="connsiteX1-213" fmla="*/ 748227 w 3352800"/>
              <a:gd name="connsiteY1-214" fmla="*/ 0 h 527584"/>
              <a:gd name="connsiteX2-215" fmla="*/ 3352800 w 3352800"/>
              <a:gd name="connsiteY2-216" fmla="*/ 271 h 527584"/>
              <a:gd name="connsiteX3-217" fmla="*/ 3352800 w 3352800"/>
              <a:gd name="connsiteY3-218" fmla="*/ 527584 h 527584"/>
              <a:gd name="connsiteX4-219" fmla="*/ 0 w 3352800"/>
              <a:gd name="connsiteY4-220" fmla="*/ 527584 h 5275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altLang="zh-CN"/>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62B1B13E-D5AF-485E-81A1-82A140076526}" type="datetime4">
              <a:rPr lang="en-US" smtClean="0"/>
            </a:fld>
            <a:endParaRPr lang="en-US" dirty="0"/>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2754ED01-E2A0-4C1E-8E21-014B99041579}"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anose="020B0604020202020204" pitchFamily="34" charset="0"/>
        <a:buNone/>
        <a:defRPr sz="1600" b="1" kern="1200">
          <a:solidFill>
            <a:schemeClr val="tx1"/>
          </a:solidFill>
          <a:latin typeface="+mn-lt"/>
          <a:ea typeface="+mn-ea"/>
          <a:cs typeface="+mn-cs"/>
        </a:defRPr>
      </a:lvl1pPr>
      <a:lvl2pPr marL="1739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2pPr>
      <a:lvl3pPr marL="4025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3pPr>
      <a:lvl4pPr marL="6311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8597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1.emf"/><Relationship Id="rId2" Type="http://schemas.openxmlformats.org/officeDocument/2006/relationships/image" Target="../media/image110.emf"/><Relationship Id="rId1" Type="http://schemas.openxmlformats.org/officeDocument/2006/relationships/image" Target="../media/image109.emf"/></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2.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3.png"/><Relationship Id="rId1" Type="http://schemas.openxmlformats.org/officeDocument/2006/relationships/image" Target="../media/image112.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3.png"/><Relationship Id="rId1" Type="http://schemas.openxmlformats.org/officeDocument/2006/relationships/image" Target="../media/image112.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5.png"/><Relationship Id="rId1" Type="http://schemas.openxmlformats.org/officeDocument/2006/relationships/image" Target="../media/image114.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6.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7.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9.png"/><Relationship Id="rId1" Type="http://schemas.openxmlformats.org/officeDocument/2006/relationships/image" Target="../media/image118.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0.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e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1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7.emf"/><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image" Target="../media/image124.pn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9.emf"/><Relationship Id="rId1" Type="http://schemas.openxmlformats.org/officeDocument/2006/relationships/image" Target="../media/image128.emf"/></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131.wdp"/><Relationship Id="rId1" Type="http://schemas.openxmlformats.org/officeDocument/2006/relationships/image" Target="../media/image130.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2.emf"/></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3.emf"/></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16.emf"/></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5.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0.GI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emf"/><Relationship Id="rId1"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4.png"/><Relationship Id="rId1" Type="http://schemas.openxmlformats.org/officeDocument/2006/relationships/image" Target="../media/image23.GIF"/></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4.xml"/><Relationship Id="rId2" Type="http://schemas.openxmlformats.org/officeDocument/2006/relationships/image" Target="../media/image26.emf"/><Relationship Id="rId1" Type="http://schemas.openxmlformats.org/officeDocument/2006/relationships/image" Target="../media/image25.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image" Target="../media/image27.GI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emf"/><Relationship Id="rId1" Type="http://schemas.openxmlformats.org/officeDocument/2006/relationships/image" Target="../media/image28.emf"/></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0.GIF"/></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1.GIF"/></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emf"/></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6.xml"/><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image" Target="../media/image33.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image" Target="../media/image36.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6.xml"/><Relationship Id="rId2" Type="http://schemas.openxmlformats.org/officeDocument/2006/relationships/image" Target="../media/image38.png"/><Relationship Id="rId1"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GI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emf"/></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file://localhost/http/::www.chemguide.co.uk:physical:basicrates:collisions.gif" TargetMode="External"/><Relationship Id="rId3" Type="http://schemas.openxmlformats.org/officeDocument/2006/relationships/image" Target="../media/image45.png"/><Relationship Id="rId2" Type="http://schemas.openxmlformats.org/officeDocument/2006/relationships/image" Target="file://localhost/http/::www.chemguide.co.uk:physical:basicrates:ethenehcleqtn.gif" TargetMode="External"/><Relationship Id="rId1"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7.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9.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0.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tags" Target="../tags/tag3.xml"/><Relationship Id="rId3" Type="http://schemas.openxmlformats.org/officeDocument/2006/relationships/image" Target="../media/image7.jpeg"/><Relationship Id="rId2" Type="http://schemas.openxmlformats.org/officeDocument/2006/relationships/tags" Target="../tags/tag2.xml"/><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file://localhost/http/::www.chemguide.co.uk:physical:basicrates:mgacideq.gif" TargetMode="External"/><Relationship Id="rId3" Type="http://schemas.openxmlformats.org/officeDocument/2006/relationships/image" Target="../media/image53.png"/><Relationship Id="rId2" Type="http://schemas.openxmlformats.org/officeDocument/2006/relationships/image" Target="file://localhost/http/::www.chemguide.co.uk:physical:basicrates:sa.gif" TargetMode="External"/><Relationship Id="rId1"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file://localhost/http/::www.chemguide.co.uk:physical:basicrates:mbdistrib.gif" TargetMode="External"/><Relationship Id="rId1"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file://localhost/http/::www.chemguide.co.uk:physical:basicrates:mbdistrib2.gif" TargetMode="External"/><Relationship Id="rId1" Type="http://schemas.openxmlformats.org/officeDocument/2006/relationships/image" Target="../media/image55.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6.GI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10.wdp"/><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7.jpe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9.GIF"/><Relationship Id="rId1" Type="http://schemas.openxmlformats.org/officeDocument/2006/relationships/image" Target="../media/image58.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1.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emf"/></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4.jpeg"/><Relationship Id="rId1" Type="http://schemas.openxmlformats.org/officeDocument/2006/relationships/image" Target="../media/image63.jpe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5.jpeg"/><Relationship Id="rId1" Type="http://schemas.openxmlformats.org/officeDocument/2006/relationships/image" Target="../media/image64.jpe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7.png"/><Relationship Id="rId1" Type="http://schemas.openxmlformats.org/officeDocument/2006/relationships/image" Target="../media/image66.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9.png"/><Relationship Id="rId1" Type="http://schemas.openxmlformats.org/officeDocument/2006/relationships/image" Target="../media/image68.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0.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2.png"/><Relationship Id="rId1" Type="http://schemas.openxmlformats.org/officeDocument/2006/relationships/image" Target="../media/image71.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6.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78.emf"/><Relationship Id="rId1" Type="http://schemas.openxmlformats.org/officeDocument/2006/relationships/image" Target="../media/image77.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80.emf"/><Relationship Id="rId1" Type="http://schemas.openxmlformats.org/officeDocument/2006/relationships/image" Target="../media/image79.emf"/></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82.emf"/><Relationship Id="rId1" Type="http://schemas.openxmlformats.org/officeDocument/2006/relationships/image" Target="../media/image81.emf"/></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84.emf"/><Relationship Id="rId1" Type="http://schemas.openxmlformats.org/officeDocument/2006/relationships/image" Target="../media/image83.emf"/></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5.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emf"/></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7.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9.png"/></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microsoft.com/office/2007/relationships/hdphoto" Target="../media/image91.wdp"/><Relationship Id="rId2" Type="http://schemas.openxmlformats.org/officeDocument/2006/relationships/image" Target="../media/image90.png"/><Relationship Id="rId1" Type="http://schemas.openxmlformats.org/officeDocument/2006/relationships/image" Target="../media/image88.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2.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3.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4.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96.png"/><Relationship Id="rId1" Type="http://schemas.openxmlformats.org/officeDocument/2006/relationships/image" Target="../media/image95.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7.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99.png"/><Relationship Id="rId1" Type="http://schemas.openxmlformats.org/officeDocument/2006/relationships/image" Target="../media/image98.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0.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5.xml"/><Relationship Id="rId2" Type="http://schemas.openxmlformats.org/officeDocument/2006/relationships/image" Target="../media/image103.emf"/><Relationship Id="rId1" Type="http://schemas.openxmlformats.org/officeDocument/2006/relationships/image" Target="../media/image102.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05.png"/><Relationship Id="rId1" Type="http://schemas.openxmlformats.org/officeDocument/2006/relationships/image" Target="../media/image10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6.emf"/></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8.emf"/><Relationship Id="rId1" Type="http://schemas.openxmlformats.org/officeDocument/2006/relationships/image" Target="../media/image107.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19140000">
            <a:off x="941658" y="1850535"/>
            <a:ext cx="5648623" cy="1327936"/>
          </a:xfrm>
        </p:spPr>
        <p:txBody>
          <a:bodyPr/>
          <a:lstStyle/>
          <a:p>
            <a:r>
              <a:rPr lang="en-US" altLang="zh-CN" sz="4400" dirty="0"/>
              <a:t>Chapter 9</a:t>
            </a:r>
            <a:br>
              <a:rPr lang="en-US" altLang="zh-CN" sz="4400" dirty="0"/>
            </a:br>
            <a:r>
              <a:rPr lang="en-US" altLang="zh-CN" sz="4400" dirty="0"/>
              <a:t>Chemical Kinetics</a:t>
            </a:r>
            <a:endParaRPr lang="en-US" sz="2400" dirty="0"/>
          </a:p>
        </p:txBody>
      </p:sp>
      <p:sp>
        <p:nvSpPr>
          <p:cNvPr id="6147" name="TextBox 2"/>
          <p:cNvSpPr txBox="1">
            <a:spLocks noChangeArrowheads="1"/>
          </p:cNvSpPr>
          <p:nvPr>
            <p:custDataLst>
              <p:tags r:id="rId1"/>
            </p:custDataLst>
          </p:nvPr>
        </p:nvSpPr>
        <p:spPr bwMode="auto">
          <a:xfrm>
            <a:off x="4495800" y="4343400"/>
            <a:ext cx="3962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2800" b="1">
                <a:solidFill>
                  <a:schemeClr val="bg1"/>
                </a:solidFill>
              </a:rPr>
              <a:t>Wilt Gu</a:t>
            </a:r>
            <a:endParaRPr lang="en-US" altLang="zh-CN" sz="2800" b="1">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the rate</a:t>
            </a:r>
            <a:endParaRPr lang="en-US" dirty="0"/>
          </a:p>
        </p:txBody>
      </p:sp>
      <p:pic>
        <p:nvPicPr>
          <p:cNvPr id="3074" name="Picture 2"/>
          <p:cNvPicPr>
            <a:picLocks noChangeAspect="1" noChangeArrowheads="1"/>
          </p:cNvPicPr>
          <p:nvPr/>
        </p:nvPicPr>
        <p:blipFill>
          <a:blip r:embed="rId1"/>
          <a:srcRect/>
          <a:stretch>
            <a:fillRect/>
          </a:stretch>
        </p:blipFill>
        <p:spPr bwMode="auto">
          <a:xfrm>
            <a:off x="73740" y="1278461"/>
            <a:ext cx="8961282" cy="4244818"/>
          </a:xfrm>
          <a:prstGeom prst="rect">
            <a:avLst/>
          </a:prstGeom>
          <a:noFill/>
          <a:ln w="9525">
            <a:noFill/>
            <a:miter lim="800000"/>
            <a:headEnd/>
            <a:tailEnd/>
          </a:ln>
          <a:effec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80081" y="555441"/>
            <a:ext cx="8383837" cy="2413594"/>
          </a:xfrm>
          <a:prstGeom prst="rect">
            <a:avLst/>
          </a:prstGeom>
        </p:spPr>
      </p:pic>
      <p:pic>
        <p:nvPicPr>
          <p:cNvPr id="3" name="图片 2"/>
          <p:cNvPicPr>
            <a:picLocks noChangeAspect="1"/>
          </p:cNvPicPr>
          <p:nvPr/>
        </p:nvPicPr>
        <p:blipFill>
          <a:blip r:embed="rId2">
            <a:lum bright="-20000" contrast="40000"/>
          </a:blip>
          <a:stretch>
            <a:fillRect/>
          </a:stretch>
        </p:blipFill>
        <p:spPr>
          <a:xfrm>
            <a:off x="380081" y="2903073"/>
            <a:ext cx="6402203" cy="317578"/>
          </a:xfrm>
          <a:prstGeom prst="rect">
            <a:avLst/>
          </a:prstGeom>
        </p:spPr>
      </p:pic>
      <p:sp>
        <p:nvSpPr>
          <p:cNvPr id="4" name="矩形 3"/>
          <p:cNvSpPr/>
          <p:nvPr/>
        </p:nvSpPr>
        <p:spPr>
          <a:xfrm>
            <a:off x="380081" y="119557"/>
            <a:ext cx="1308371" cy="461665"/>
          </a:xfrm>
          <a:prstGeom prst="rect">
            <a:avLst/>
          </a:prstGeom>
        </p:spPr>
        <p:txBody>
          <a:bodyPr wrap="none">
            <a:spAutoFit/>
          </a:bodyPr>
          <a:lstStyle/>
          <a:p>
            <a:pPr lvl="0">
              <a:spcBef>
                <a:spcPts val="800"/>
              </a:spcBef>
            </a:pPr>
            <a:r>
              <a:rPr lang="en-US" altLang="zh-CN" sz="2400" dirty="0">
                <a:solidFill>
                  <a:srgbClr val="000000"/>
                </a:solidFill>
              </a:rPr>
              <a:t>Practice:</a:t>
            </a:r>
            <a:endParaRPr lang="zh-CN" altLang="en-US" sz="2400" dirty="0">
              <a:solidFill>
                <a:srgbClr val="000000"/>
              </a:solidFill>
            </a:endParaRPr>
          </a:p>
        </p:txBody>
      </p:sp>
      <p:pic>
        <p:nvPicPr>
          <p:cNvPr id="5" name="图片 4"/>
          <p:cNvPicPr>
            <a:picLocks noChangeAspect="1"/>
          </p:cNvPicPr>
          <p:nvPr/>
        </p:nvPicPr>
        <p:blipFill>
          <a:blip r:embed="rId3">
            <a:lum bright="-20000" contrast="40000"/>
          </a:blip>
          <a:stretch>
            <a:fillRect/>
          </a:stretch>
        </p:blipFill>
        <p:spPr>
          <a:xfrm>
            <a:off x="380081" y="3220651"/>
            <a:ext cx="8434648" cy="34171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 of Rate expression </a:t>
            </a:r>
            <a:endParaRPr lang="en-US" dirty="0"/>
          </a:p>
        </p:txBody>
      </p:sp>
      <p:sp>
        <p:nvSpPr>
          <p:cNvPr id="3" name="TextBox 2"/>
          <p:cNvSpPr txBox="1"/>
          <p:nvPr/>
        </p:nvSpPr>
        <p:spPr>
          <a:xfrm>
            <a:off x="393582" y="1036339"/>
            <a:ext cx="8102718" cy="1200329"/>
          </a:xfrm>
          <a:prstGeom prst="rect">
            <a:avLst/>
          </a:prstGeom>
          <a:noFill/>
        </p:spPr>
        <p:txBody>
          <a:bodyPr wrap="square" rtlCol="0">
            <a:spAutoFit/>
          </a:bodyPr>
          <a:lstStyle/>
          <a:p>
            <a:pPr marL="342900" indent="-342900">
              <a:spcBef>
                <a:spcPts val="800"/>
              </a:spcBef>
              <a:buFont typeface="Arial" panose="020B0604020202020204"/>
              <a:buChar char="•"/>
            </a:pPr>
            <a:r>
              <a:rPr lang="en-US" sz="2400" dirty="0">
                <a:solidFill>
                  <a:srgbClr val="000000"/>
                </a:solidFill>
              </a:rPr>
              <a:t>Determining the rate expression for a reaction will help to identify the rate determining step and this will eliminate many possible mechanisms for the reaction.</a:t>
            </a:r>
            <a:endParaRPr lang="en-US" sz="2400" dirty="0">
              <a:solidFill>
                <a:srgbClr val="000000"/>
              </a:solidFill>
            </a:endParaRPr>
          </a:p>
        </p:txBody>
      </p:sp>
      <p:pic>
        <p:nvPicPr>
          <p:cNvPr id="4" name="Picture 3" descr="16-11.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41165" y="2587741"/>
            <a:ext cx="3811494" cy="1114682"/>
          </a:xfrm>
          <a:prstGeom prst="rect">
            <a:avLst/>
          </a:prstGeom>
        </p:spPr>
      </p:pic>
      <p:sp>
        <p:nvSpPr>
          <p:cNvPr id="5" name="TextBox 4"/>
          <p:cNvSpPr txBox="1"/>
          <p:nvPr/>
        </p:nvSpPr>
        <p:spPr>
          <a:xfrm>
            <a:off x="1748108" y="4243294"/>
            <a:ext cx="4978947" cy="461665"/>
          </a:xfrm>
          <a:prstGeom prst="rect">
            <a:avLst/>
          </a:prstGeom>
          <a:noFill/>
        </p:spPr>
        <p:txBody>
          <a:bodyPr wrap="none" rtlCol="0">
            <a:spAutoFit/>
          </a:bodyPr>
          <a:lstStyle/>
          <a:p>
            <a:r>
              <a:rPr lang="en-US" sz="2400" dirty="0"/>
              <a:t>What are the possible mechanisms ?</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6-11.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4376" y="2525056"/>
            <a:ext cx="3210952" cy="939052"/>
          </a:xfrm>
          <a:prstGeom prst="rect">
            <a:avLst/>
          </a:prstGeom>
        </p:spPr>
      </p:pic>
      <p:grpSp>
        <p:nvGrpSpPr>
          <p:cNvPr id="9" name="Group 8"/>
          <p:cNvGrpSpPr/>
          <p:nvPr/>
        </p:nvGrpSpPr>
        <p:grpSpPr>
          <a:xfrm>
            <a:off x="3607548" y="9235"/>
            <a:ext cx="4646141" cy="6858000"/>
            <a:chOff x="3607548" y="-1"/>
            <a:chExt cx="4646141" cy="6858000"/>
          </a:xfrm>
        </p:grpSpPr>
        <p:pic>
          <p:nvPicPr>
            <p:cNvPr id="3" name="Picture 2" descr="16-12.png"/>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3607548" y="-1"/>
              <a:ext cx="4646141" cy="6858000"/>
            </a:xfrm>
            <a:prstGeom prst="rect">
              <a:avLst/>
            </a:prstGeom>
          </p:spPr>
        </p:pic>
        <p:sp>
          <p:nvSpPr>
            <p:cNvPr id="4" name="Rectangle 3"/>
            <p:cNvSpPr/>
            <p:nvPr/>
          </p:nvSpPr>
          <p:spPr>
            <a:xfrm>
              <a:off x="6992471" y="1105647"/>
              <a:ext cx="1135529" cy="8815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6992471" y="2826870"/>
              <a:ext cx="1135529" cy="8815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992471" y="5728446"/>
              <a:ext cx="1135529" cy="8815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965576" y="5065059"/>
              <a:ext cx="1135529" cy="3675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995458" y="4246282"/>
              <a:ext cx="1135529" cy="3675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7380941" y="1359647"/>
            <a:ext cx="340207" cy="461665"/>
          </a:xfrm>
          <a:prstGeom prst="rect">
            <a:avLst/>
          </a:prstGeom>
          <a:noFill/>
        </p:spPr>
        <p:txBody>
          <a:bodyPr wrap="none" rtlCol="0">
            <a:spAutoFit/>
          </a:bodyPr>
          <a:lstStyle/>
          <a:p>
            <a:r>
              <a:rPr lang="en-US" sz="2400" dirty="0"/>
              <a:t>?</a:t>
            </a:r>
            <a:endParaRPr lang="en-US" sz="2400" dirty="0"/>
          </a:p>
        </p:txBody>
      </p:sp>
      <p:sp>
        <p:nvSpPr>
          <p:cNvPr id="11" name="TextBox 10"/>
          <p:cNvSpPr txBox="1"/>
          <p:nvPr/>
        </p:nvSpPr>
        <p:spPr>
          <a:xfrm>
            <a:off x="7395882" y="2992698"/>
            <a:ext cx="340207" cy="461665"/>
          </a:xfrm>
          <a:prstGeom prst="rect">
            <a:avLst/>
          </a:prstGeom>
          <a:noFill/>
        </p:spPr>
        <p:txBody>
          <a:bodyPr wrap="none" rtlCol="0">
            <a:spAutoFit/>
          </a:bodyPr>
          <a:lstStyle/>
          <a:p>
            <a:r>
              <a:rPr lang="en-US" sz="2400" dirty="0"/>
              <a:t>?</a:t>
            </a:r>
            <a:endParaRPr lang="en-US" sz="2400" dirty="0"/>
          </a:p>
        </p:txBody>
      </p:sp>
      <p:sp>
        <p:nvSpPr>
          <p:cNvPr id="12" name="TextBox 11"/>
          <p:cNvSpPr txBox="1"/>
          <p:nvPr/>
        </p:nvSpPr>
        <p:spPr>
          <a:xfrm>
            <a:off x="7407383" y="4199213"/>
            <a:ext cx="340207" cy="461665"/>
          </a:xfrm>
          <a:prstGeom prst="rect">
            <a:avLst/>
          </a:prstGeom>
          <a:noFill/>
        </p:spPr>
        <p:txBody>
          <a:bodyPr wrap="none" rtlCol="0">
            <a:spAutoFit/>
          </a:bodyPr>
          <a:lstStyle/>
          <a:p>
            <a:r>
              <a:rPr lang="en-US" sz="2400" dirty="0"/>
              <a:t>?</a:t>
            </a:r>
            <a:endParaRPr lang="en-US" sz="2400" dirty="0"/>
          </a:p>
        </p:txBody>
      </p:sp>
      <p:sp>
        <p:nvSpPr>
          <p:cNvPr id="13" name="TextBox 12"/>
          <p:cNvSpPr txBox="1"/>
          <p:nvPr/>
        </p:nvSpPr>
        <p:spPr>
          <a:xfrm>
            <a:off x="7422324" y="4985886"/>
            <a:ext cx="340207" cy="461665"/>
          </a:xfrm>
          <a:prstGeom prst="rect">
            <a:avLst/>
          </a:prstGeom>
          <a:noFill/>
        </p:spPr>
        <p:txBody>
          <a:bodyPr wrap="none" rtlCol="0">
            <a:spAutoFit/>
          </a:bodyPr>
          <a:lstStyle/>
          <a:p>
            <a:r>
              <a:rPr lang="en-US" sz="2400" dirty="0"/>
              <a:t>?</a:t>
            </a:r>
            <a:endParaRPr lang="en-US" sz="2400" dirty="0"/>
          </a:p>
        </p:txBody>
      </p:sp>
      <p:sp>
        <p:nvSpPr>
          <p:cNvPr id="14" name="TextBox 13"/>
          <p:cNvSpPr txBox="1"/>
          <p:nvPr/>
        </p:nvSpPr>
        <p:spPr>
          <a:xfrm>
            <a:off x="7422324" y="6007862"/>
            <a:ext cx="340207" cy="461665"/>
          </a:xfrm>
          <a:prstGeom prst="rect">
            <a:avLst/>
          </a:prstGeom>
          <a:noFill/>
        </p:spPr>
        <p:txBody>
          <a:bodyPr wrap="none" rtlCol="0">
            <a:spAutoFit/>
          </a:bodyPr>
          <a:lstStyle/>
          <a:p>
            <a:r>
              <a:rPr lang="en-US" sz="2400" dirty="0"/>
              <a:t>?</a:t>
            </a:r>
            <a:endParaRPr lang="en-US" sz="2400" dirty="0"/>
          </a:p>
        </p:txBody>
      </p:sp>
      <p:sp>
        <p:nvSpPr>
          <p:cNvPr id="16" name="TextBox 15"/>
          <p:cNvSpPr txBox="1"/>
          <p:nvPr/>
        </p:nvSpPr>
        <p:spPr>
          <a:xfrm>
            <a:off x="134472" y="4078945"/>
            <a:ext cx="3526117" cy="923330"/>
          </a:xfrm>
          <a:prstGeom prst="rect">
            <a:avLst/>
          </a:prstGeom>
          <a:noFill/>
        </p:spPr>
        <p:txBody>
          <a:bodyPr wrap="square" rtlCol="0">
            <a:spAutoFit/>
          </a:bodyPr>
          <a:lstStyle/>
          <a:p>
            <a:r>
              <a:rPr lang="en-US" dirty="0"/>
              <a:t>Note: Conc. of intermediate (X) never appears in the rate expression</a:t>
            </a:r>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6-11.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4376" y="2525056"/>
            <a:ext cx="3210952" cy="939052"/>
          </a:xfrm>
          <a:prstGeom prst="rect">
            <a:avLst/>
          </a:prstGeom>
        </p:spPr>
      </p:pic>
      <p:pic>
        <p:nvPicPr>
          <p:cNvPr id="3" name="Picture 2" descr="16-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2472" y="0"/>
            <a:ext cx="4646141" cy="6858000"/>
          </a:xfrm>
          <a:prstGeom prst="rect">
            <a:avLst/>
          </a:prstGeom>
        </p:spPr>
      </p:pic>
      <p:sp>
        <p:nvSpPr>
          <p:cNvPr id="4" name="TextBox 3"/>
          <p:cNvSpPr txBox="1"/>
          <p:nvPr/>
        </p:nvSpPr>
        <p:spPr>
          <a:xfrm>
            <a:off x="104590" y="3615774"/>
            <a:ext cx="3526117" cy="1477328"/>
          </a:xfrm>
          <a:prstGeom prst="rect">
            <a:avLst/>
          </a:prstGeom>
          <a:noFill/>
        </p:spPr>
        <p:txBody>
          <a:bodyPr wrap="square" rtlCol="0">
            <a:spAutoFit/>
          </a:bodyPr>
          <a:lstStyle/>
          <a:p>
            <a:r>
              <a:rPr lang="en-US" dirty="0"/>
              <a:t>Note: The rate expression can never prove that a particular mechanism is correct, but it can provide evidence that other possible mechanisms are wrong.</a:t>
            </a:r>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39750" y="274320"/>
            <a:ext cx="7275195" cy="2212975"/>
          </a:xfrm>
          <a:prstGeom prst="rect">
            <a:avLst/>
          </a:prstGeom>
        </p:spPr>
      </p:pic>
      <p:pic>
        <p:nvPicPr>
          <p:cNvPr id="3" name="图片 2"/>
          <p:cNvPicPr>
            <a:picLocks noChangeAspect="1"/>
          </p:cNvPicPr>
          <p:nvPr/>
        </p:nvPicPr>
        <p:blipFill>
          <a:blip r:embed="rId2"/>
          <a:srcRect t="15230"/>
          <a:stretch>
            <a:fillRect/>
          </a:stretch>
        </p:blipFill>
        <p:spPr>
          <a:xfrm>
            <a:off x="539750" y="2487295"/>
            <a:ext cx="7274560" cy="208597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60475" y="66675"/>
            <a:ext cx="6623050" cy="672465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68630" y="469265"/>
            <a:ext cx="8207375" cy="5296535"/>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87020" y="95885"/>
            <a:ext cx="7622540" cy="2570480"/>
          </a:xfrm>
          <a:prstGeom prst="rect">
            <a:avLst/>
          </a:prstGeom>
        </p:spPr>
      </p:pic>
      <p:pic>
        <p:nvPicPr>
          <p:cNvPr id="3" name="图片 2"/>
          <p:cNvPicPr>
            <a:picLocks noChangeAspect="1"/>
          </p:cNvPicPr>
          <p:nvPr/>
        </p:nvPicPr>
        <p:blipFill>
          <a:blip r:embed="rId2"/>
          <a:stretch>
            <a:fillRect/>
          </a:stretch>
        </p:blipFill>
        <p:spPr>
          <a:xfrm>
            <a:off x="401955" y="2493645"/>
            <a:ext cx="7509510" cy="4260215"/>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36880" y="612140"/>
            <a:ext cx="8355330" cy="545211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1445" y="104775"/>
            <a:ext cx="8703945" cy="720725"/>
          </a:xfrm>
        </p:spPr>
        <p:txBody>
          <a:bodyPr/>
          <a:lstStyle/>
          <a:p>
            <a:r>
              <a:rPr lang="en-US" altLang="zh-CN" sz="3600" dirty="0"/>
              <a:t>9.3 ARRenius Equation (Higher Level)</a:t>
            </a:r>
            <a:endParaRPr lang="en-US" altLang="zh-CN" sz="3600" dirty="0"/>
          </a:p>
        </p:txBody>
      </p:sp>
      <p:pic>
        <p:nvPicPr>
          <p:cNvPr id="3" name="图片 2"/>
          <p:cNvPicPr>
            <a:picLocks noChangeAspect="1"/>
          </p:cNvPicPr>
          <p:nvPr/>
        </p:nvPicPr>
        <p:blipFill>
          <a:blip r:embed="rId1"/>
          <a:stretch>
            <a:fillRect/>
          </a:stretch>
        </p:blipFill>
        <p:spPr>
          <a:xfrm>
            <a:off x="292100" y="936625"/>
            <a:ext cx="8464550" cy="51549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0" y="469900"/>
            <a:ext cx="9119848" cy="553720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2960" y="365760"/>
            <a:ext cx="7673340" cy="548640"/>
          </a:xfrm>
        </p:spPr>
        <p:txBody>
          <a:bodyPr/>
          <a:lstStyle/>
          <a:p>
            <a:r>
              <a:rPr lang="en-US" altLang="zh-CN" dirty="0"/>
              <a:t>The rate constant K is temperature dependent</a:t>
            </a:r>
            <a:endParaRPr lang="zh-CN" altLang="en-US" dirty="0"/>
          </a:p>
        </p:txBody>
      </p:sp>
      <p:sp>
        <p:nvSpPr>
          <p:cNvPr id="3" name="内容占位符 2"/>
          <p:cNvSpPr>
            <a:spLocks noGrp="1"/>
          </p:cNvSpPr>
          <p:nvPr>
            <p:ph idx="1"/>
          </p:nvPr>
        </p:nvSpPr>
        <p:spPr>
          <a:xfrm>
            <a:off x="822960" y="1244600"/>
            <a:ext cx="7520940" cy="4406900"/>
          </a:xfrm>
        </p:spPr>
        <p:txBody>
          <a:bodyPr>
            <a:normAutofit/>
          </a:bodyPr>
          <a:lstStyle/>
          <a:p>
            <a:pPr>
              <a:buFont typeface="Arial" panose="020B0604020202020204"/>
              <a:buChar char="•"/>
            </a:pPr>
            <a:r>
              <a:rPr lang="en-US" altLang="zh-CN" sz="2400" b="0" dirty="0">
                <a:solidFill>
                  <a:srgbClr val="000000"/>
                </a:solidFill>
              </a:rPr>
              <a:t>From the rate expressions, we know that the rate of reaction depends on two things: the rate constant, k, and the concentrations of reactants, raised to a power.</a:t>
            </a:r>
            <a:endParaRPr lang="en-US" altLang="zh-CN" sz="2400" b="0" dirty="0">
              <a:solidFill>
                <a:srgbClr val="000000"/>
              </a:solidFill>
            </a:endParaRPr>
          </a:p>
          <a:p>
            <a:pPr>
              <a:buFont typeface="Arial" panose="020B0604020202020204"/>
              <a:buChar char="•"/>
            </a:pPr>
            <a:r>
              <a:rPr lang="en-US" altLang="zh-CN" sz="2400" b="0" dirty="0">
                <a:solidFill>
                  <a:srgbClr val="000000"/>
                </a:solidFill>
              </a:rPr>
              <a:t>Since increasing temperature does not change the values of reactant concentrations, its effect must therefore be on the value of k.</a:t>
            </a:r>
            <a:endParaRPr lang="en-US" altLang="zh-CN" sz="2400" b="0" dirty="0">
              <a:solidFill>
                <a:srgbClr val="000000"/>
              </a:solidFill>
            </a:endParaRPr>
          </a:p>
          <a:p>
            <a:pPr>
              <a:buFont typeface="Arial" panose="020B0604020202020204"/>
              <a:buChar char="•"/>
            </a:pPr>
            <a:r>
              <a:rPr lang="en-US" altLang="zh-CN" sz="2400" dirty="0">
                <a:solidFill>
                  <a:srgbClr val="FF0000"/>
                </a:solidFill>
              </a:rPr>
              <a:t>So k is a general measure of the rate of a reaction at a particular temperature.</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Autofit/>
          </a:bodyPr>
          <a:lstStyle/>
          <a:p>
            <a:pPr>
              <a:buFont typeface="Arial" panose="020B0604020202020204"/>
              <a:buChar char="•"/>
            </a:pPr>
            <a:r>
              <a:rPr lang="en-US" altLang="zh-CN" sz="2400" b="0" dirty="0">
                <a:solidFill>
                  <a:srgbClr val="000000"/>
                </a:solidFill>
              </a:rPr>
              <a:t>According to Collision theory, the effect of increasing temperature on reaction rate: principally by increasing the number of collisions that involve particles having the necessary activation energy, Ea, a greater proportion of collisions leads to reaction. </a:t>
            </a:r>
            <a:endParaRPr lang="en-US" altLang="zh-CN" sz="2400" b="0" dirty="0">
              <a:solidFill>
                <a:srgbClr val="000000"/>
              </a:solidFill>
            </a:endParaRPr>
          </a:p>
          <a:p>
            <a:pPr>
              <a:buFont typeface="Arial" panose="020B0604020202020204"/>
              <a:buChar char="•"/>
            </a:pPr>
            <a:r>
              <a:rPr lang="en-US" altLang="zh-CN" sz="2400" b="0" dirty="0">
                <a:solidFill>
                  <a:srgbClr val="000000"/>
                </a:solidFill>
              </a:rPr>
              <a:t>Maxwell–Boltzmann distribution curves can be used to show the changing distribution of kinetic energies with increasing temperature.</a:t>
            </a:r>
            <a:endParaRPr lang="zh-CN" altLang="en-US" sz="2400" b="0" dirty="0">
              <a:solidFill>
                <a:srgbClr val="000000"/>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Maxwell-</a:t>
            </a:r>
            <a:r>
              <a:rPr lang="en-US" altLang="zh-CN" dirty="0" err="1"/>
              <a:t>boltzmann</a:t>
            </a:r>
            <a:r>
              <a:rPr lang="en-US" altLang="zh-CN" dirty="0"/>
              <a:t> distribution</a:t>
            </a:r>
            <a:endParaRPr lang="zh-CN" altLang="en-US" dirty="0"/>
          </a:p>
        </p:txBody>
      </p:sp>
      <p:pic>
        <p:nvPicPr>
          <p:cNvPr id="2050" name="Picture 2"/>
          <p:cNvPicPr>
            <a:picLocks noGrp="1" noChangeAspect="1" noChangeArrowheads="1"/>
          </p:cNvPicPr>
          <p:nvPr>
            <p:ph idx="1"/>
          </p:nvPr>
        </p:nvPicPr>
        <p:blipFill>
          <a:blip r:embed="rId1"/>
          <a:srcRect/>
          <a:stretch>
            <a:fillRect/>
          </a:stretch>
        </p:blipFill>
        <p:spPr bwMode="auto">
          <a:xfrm>
            <a:off x="542737" y="1002889"/>
            <a:ext cx="6447999" cy="5099897"/>
          </a:xfrm>
          <a:prstGeom prst="rect">
            <a:avLst/>
          </a:prstGeom>
          <a:noFill/>
          <a:ln w="9525">
            <a:noFill/>
            <a:miter lim="800000"/>
            <a:headEnd/>
            <a:tailEnd/>
          </a:ln>
          <a:effectLst/>
        </p:spPr>
      </p:pic>
      <p:sp>
        <p:nvSpPr>
          <p:cNvPr id="5" name="TextBox 4"/>
          <p:cNvSpPr txBox="1"/>
          <p:nvPr/>
        </p:nvSpPr>
        <p:spPr>
          <a:xfrm>
            <a:off x="7211968" y="2374490"/>
            <a:ext cx="1710812" cy="1323439"/>
          </a:xfrm>
          <a:prstGeom prst="rect">
            <a:avLst/>
          </a:prstGeom>
          <a:solidFill>
            <a:schemeClr val="accent3">
              <a:lumMod val="40000"/>
              <a:lumOff val="60000"/>
            </a:schemeClr>
          </a:solidFill>
        </p:spPr>
        <p:txBody>
          <a:bodyPr wrap="square" rtlCol="0">
            <a:spAutoFit/>
          </a:bodyPr>
          <a:lstStyle/>
          <a:p>
            <a:r>
              <a:rPr lang="en-US" altLang="zh-CN" sz="2000" b="1" dirty="0"/>
              <a:t>Reaction occurs more rapidly at higher T</a:t>
            </a:r>
            <a:endParaRPr lang="zh-CN" altLang="en-US"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22960" y="275128"/>
            <a:ext cx="7520940" cy="4792172"/>
          </a:xfrm>
        </p:spPr>
        <p:txBody>
          <a:bodyPr>
            <a:noAutofit/>
          </a:bodyPr>
          <a:lstStyle/>
          <a:p>
            <a:pPr>
              <a:buFont typeface="Arial" panose="020B0604020202020204"/>
              <a:buChar char="•"/>
            </a:pPr>
            <a:r>
              <a:rPr lang="en-US" altLang="zh-CN" sz="2400" b="0" dirty="0">
                <a:solidFill>
                  <a:srgbClr val="000000"/>
                </a:solidFill>
              </a:rPr>
              <a:t>From this, we can predict that the value of the activation energy will determine the extent of the change in the number of particles that can react at higher temperature.</a:t>
            </a:r>
            <a:endParaRPr lang="en-US" altLang="zh-CN" sz="2400" b="0" dirty="0">
              <a:solidFill>
                <a:srgbClr val="000000"/>
              </a:solidFill>
            </a:endParaRPr>
          </a:p>
          <a:p>
            <a:pPr>
              <a:buFont typeface="Arial" panose="020B0604020202020204"/>
              <a:buChar char="•"/>
            </a:pPr>
            <a:r>
              <a:rPr lang="en-US" altLang="zh-CN" sz="2400" b="0" dirty="0">
                <a:solidFill>
                  <a:srgbClr val="000000"/>
                </a:solidFill>
              </a:rPr>
              <a:t>When the activation energy is large, a temperature rise will cause a significant increase in the number of particles that can react. </a:t>
            </a:r>
            <a:endParaRPr lang="en-US" altLang="zh-CN" sz="2400" b="0" dirty="0">
              <a:solidFill>
                <a:srgbClr val="000000"/>
              </a:solidFill>
            </a:endParaRPr>
          </a:p>
          <a:p>
            <a:pPr>
              <a:buFont typeface="Arial" panose="020B0604020202020204"/>
              <a:buChar char="•"/>
            </a:pPr>
            <a:r>
              <a:rPr lang="en-US" altLang="zh-CN" sz="2400" b="0" dirty="0">
                <a:solidFill>
                  <a:srgbClr val="000000"/>
                </a:solidFill>
              </a:rPr>
              <a:t>A low value for activation energy will mean that the same temperature rise will have a proportionately smaller effect on the reaction rate. </a:t>
            </a:r>
            <a:endParaRPr lang="en-US" altLang="zh-CN" sz="2400" b="0" dirty="0">
              <a:solidFill>
                <a:srgbClr val="000000"/>
              </a:solidFill>
            </a:endParaRPr>
          </a:p>
          <a:p>
            <a:pPr>
              <a:buFont typeface="Arial" panose="020B0604020202020204"/>
              <a:buChar char="•"/>
            </a:pPr>
            <a:r>
              <a:rPr lang="en-US" altLang="zh-CN" sz="2400" b="0" dirty="0">
                <a:solidFill>
                  <a:srgbClr val="000000"/>
                </a:solidFill>
              </a:rPr>
              <a:t>Thus </a:t>
            </a:r>
            <a:r>
              <a:rPr lang="en-US" altLang="zh-CN" sz="2400" dirty="0">
                <a:solidFill>
                  <a:srgbClr val="FF0000"/>
                </a:solidFill>
              </a:rPr>
              <a:t>the temperature dependence of k depends on the value of the activation energy</a:t>
            </a:r>
            <a:r>
              <a:rPr lang="en-US" altLang="zh-CN" sz="2400" b="0" dirty="0">
                <a:solidFill>
                  <a:srgbClr val="000000"/>
                </a:solidFill>
              </a:rPr>
              <a:t>.</a:t>
            </a:r>
            <a:endParaRPr lang="zh-CN" altLang="en-US" sz="2400" b="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a:t>
            </a:r>
            <a:r>
              <a:rPr lang="en-US" altLang="zh-CN" cap="none" dirty="0"/>
              <a:t>rrhenius</a:t>
            </a:r>
            <a:r>
              <a:rPr lang="en-US" altLang="zh-CN" dirty="0"/>
              <a:t> e</a:t>
            </a:r>
            <a:r>
              <a:rPr lang="en-US" altLang="zh-CN" cap="none" dirty="0"/>
              <a:t>quation</a:t>
            </a:r>
            <a:endParaRPr lang="zh-CN" altLang="en-US" cap="none" dirty="0"/>
          </a:p>
        </p:txBody>
      </p:sp>
      <p:pic>
        <p:nvPicPr>
          <p:cNvPr id="4098" name="Picture 2"/>
          <p:cNvPicPr>
            <a:picLocks noGrp="1" noChangeAspect="1" noChangeArrowheads="1"/>
          </p:cNvPicPr>
          <p:nvPr>
            <p:ph idx="1"/>
          </p:nvPr>
        </p:nvPicPr>
        <p:blipFill>
          <a:blip r:embed="rId1"/>
          <a:srcRect/>
          <a:stretch>
            <a:fillRect/>
          </a:stretch>
        </p:blipFill>
        <p:spPr bwMode="auto">
          <a:xfrm>
            <a:off x="793464" y="973405"/>
            <a:ext cx="7052678" cy="4056969"/>
          </a:xfrm>
          <a:prstGeom prst="rect">
            <a:avLst/>
          </a:prstGeom>
          <a:noFill/>
          <a:ln w="9525">
            <a:noFill/>
            <a:miter lim="800000"/>
            <a:headEnd/>
            <a:tailEnd/>
          </a:ln>
          <a:effectLst/>
        </p:spPr>
      </p:pic>
      <p:sp>
        <p:nvSpPr>
          <p:cNvPr id="5" name="TextBox 4"/>
          <p:cNvSpPr txBox="1"/>
          <p:nvPr/>
        </p:nvSpPr>
        <p:spPr>
          <a:xfrm>
            <a:off x="221219" y="5299190"/>
            <a:ext cx="8554065" cy="830997"/>
          </a:xfrm>
          <a:prstGeom prst="rect">
            <a:avLst/>
          </a:prstGeom>
          <a:solidFill>
            <a:schemeClr val="accent3">
              <a:lumMod val="40000"/>
              <a:lumOff val="60000"/>
            </a:schemeClr>
          </a:solidFill>
        </p:spPr>
        <p:txBody>
          <a:bodyPr wrap="square" rtlCol="0">
            <a:spAutoFit/>
          </a:bodyPr>
          <a:lstStyle/>
          <a:p>
            <a:r>
              <a:rPr lang="en-US" altLang="zh-CN" sz="2400" dirty="0">
                <a:latin typeface="+mj-lt"/>
                <a:cs typeface="Aharoni" pitchFamily="2" charset="-79"/>
              </a:rPr>
              <a:t>The expression indicates that the k depends exponentially on T, which is why T has such a large effect on k</a:t>
            </a:r>
            <a:endParaRPr lang="zh-CN" altLang="en-US" sz="2400" dirty="0">
              <a:latin typeface="+mj-lt"/>
              <a:cs typeface="Aharoni" pitchFamily="2"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Using the Arrhenius equation to calculate activation energy</a:t>
            </a:r>
            <a:endParaRPr lang="zh-CN" altLang="en-US" dirty="0"/>
          </a:p>
        </p:txBody>
      </p:sp>
      <p:pic>
        <p:nvPicPr>
          <p:cNvPr id="5122" name="Picture 2"/>
          <p:cNvPicPr>
            <a:picLocks noGrp="1" noChangeAspect="1" noChangeArrowheads="1"/>
          </p:cNvPicPr>
          <p:nvPr>
            <p:ph idx="1"/>
          </p:nvPr>
        </p:nvPicPr>
        <p:blipFill>
          <a:blip r:embed="rId1"/>
          <a:srcRect/>
          <a:stretch>
            <a:fillRect/>
          </a:stretch>
        </p:blipFill>
        <p:spPr bwMode="auto">
          <a:xfrm>
            <a:off x="1070392" y="1154060"/>
            <a:ext cx="2292247" cy="865604"/>
          </a:xfrm>
          <a:prstGeom prst="rect">
            <a:avLst/>
          </a:prstGeom>
          <a:noFill/>
          <a:ln w="9525">
            <a:noFill/>
            <a:miter lim="800000"/>
            <a:headEnd/>
            <a:tailEnd/>
          </a:ln>
          <a:effectLst/>
        </p:spPr>
      </p:pic>
      <p:pic>
        <p:nvPicPr>
          <p:cNvPr id="5123" name="Picture 3"/>
          <p:cNvPicPr>
            <a:picLocks noChangeAspect="1" noChangeArrowheads="1"/>
          </p:cNvPicPr>
          <p:nvPr/>
        </p:nvPicPr>
        <p:blipFill>
          <a:blip r:embed="rId2"/>
          <a:srcRect/>
          <a:stretch>
            <a:fillRect/>
          </a:stretch>
        </p:blipFill>
        <p:spPr bwMode="auto">
          <a:xfrm>
            <a:off x="4821648" y="1037350"/>
            <a:ext cx="3301524" cy="1080222"/>
          </a:xfrm>
          <a:prstGeom prst="rect">
            <a:avLst/>
          </a:prstGeom>
          <a:noFill/>
          <a:ln w="9525">
            <a:noFill/>
            <a:miter lim="800000"/>
            <a:headEnd/>
            <a:tailEnd/>
          </a:ln>
          <a:effectLst/>
        </p:spPr>
      </p:pic>
      <p:sp>
        <p:nvSpPr>
          <p:cNvPr id="6" name="右箭头 5"/>
          <p:cNvSpPr/>
          <p:nvPr/>
        </p:nvSpPr>
        <p:spPr>
          <a:xfrm>
            <a:off x="3610036" y="1441891"/>
            <a:ext cx="973394" cy="421097"/>
          </a:xfrm>
          <a:prstGeom prst="rightArrow">
            <a:avLst>
              <a:gd name="adj1" fmla="val 50000"/>
              <a:gd name="adj2" fmla="val 85024"/>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4" name="Picture 4"/>
          <p:cNvPicPr>
            <a:picLocks noChangeAspect="1" noChangeArrowheads="1"/>
          </p:cNvPicPr>
          <p:nvPr/>
        </p:nvPicPr>
        <p:blipFill>
          <a:blip r:embed="rId3"/>
          <a:srcRect/>
          <a:stretch>
            <a:fillRect/>
          </a:stretch>
        </p:blipFill>
        <p:spPr bwMode="auto">
          <a:xfrm>
            <a:off x="1244984" y="2357232"/>
            <a:ext cx="6713026" cy="3146307"/>
          </a:xfrm>
          <a:prstGeom prst="rect">
            <a:avLst/>
          </a:prstGeom>
          <a:noFill/>
          <a:ln w="9525">
            <a:noFill/>
            <a:miter lim="800000"/>
            <a:headEnd/>
            <a:tailEnd/>
          </a:ln>
          <a:effectLst/>
        </p:spPr>
      </p:pic>
      <p:pic>
        <p:nvPicPr>
          <p:cNvPr id="3" name="图片 2"/>
          <p:cNvPicPr>
            <a:picLocks noChangeAspect="1"/>
          </p:cNvPicPr>
          <p:nvPr/>
        </p:nvPicPr>
        <p:blipFill>
          <a:blip r:embed="rId4">
            <a:lum bright="-20000" contrast="40000"/>
          </a:blip>
          <a:stretch>
            <a:fillRect/>
          </a:stretch>
        </p:blipFill>
        <p:spPr>
          <a:xfrm>
            <a:off x="822960" y="5743199"/>
            <a:ext cx="8028159" cy="406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Practice:</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38100" y="1059426"/>
            <a:ext cx="8984547" cy="2598542"/>
          </a:xfrm>
          <a:prstGeom prst="rect">
            <a:avLst/>
          </a:prstGeom>
        </p:spPr>
      </p:pic>
      <p:pic>
        <p:nvPicPr>
          <p:cNvPr id="5" name="图片 4"/>
          <p:cNvPicPr>
            <a:picLocks noChangeAspect="1"/>
          </p:cNvPicPr>
          <p:nvPr/>
        </p:nvPicPr>
        <p:blipFill>
          <a:blip r:embed="rId2">
            <a:lum bright="-20000" contrast="40000"/>
          </a:blip>
          <a:stretch>
            <a:fillRect/>
          </a:stretch>
        </p:blipFill>
        <p:spPr>
          <a:xfrm>
            <a:off x="169637" y="4110873"/>
            <a:ext cx="8827585" cy="16297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BEBA8EAE-BF5A-486C-A8C5-ECC9F3942E4B}">
                <a14:imgProps xmlns:a14="http://schemas.microsoft.com/office/drawing/2010/main">
                  <a14:imgLayer r:embed="rId2">
                    <a14:imgEffect>
                      <a14:brightnessContrast bright="-20000" contrast="40000"/>
                    </a14:imgEffect>
                  </a14:imgLayer>
                </a14:imgProps>
              </a:ext>
            </a:extLst>
          </a:blip>
          <a:stretch>
            <a:fillRect/>
          </a:stretch>
        </p:blipFill>
        <p:spPr>
          <a:xfrm>
            <a:off x="368300" y="157738"/>
            <a:ext cx="8343900" cy="646156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2960" y="365760"/>
            <a:ext cx="7673340" cy="548640"/>
          </a:xfrm>
        </p:spPr>
        <p:txBody>
          <a:bodyPr/>
          <a:lstStyle/>
          <a:p>
            <a:r>
              <a:rPr lang="en-US" altLang="zh-CN" dirty="0"/>
              <a:t>Solving simultaneous equations</a:t>
            </a:r>
            <a:endParaRPr lang="zh-CN" altLang="en-US" dirty="0"/>
          </a:p>
        </p:txBody>
      </p:sp>
      <p:sp>
        <p:nvSpPr>
          <p:cNvPr id="3" name="内容占位符 2"/>
          <p:cNvSpPr>
            <a:spLocks noGrp="1"/>
          </p:cNvSpPr>
          <p:nvPr>
            <p:ph idx="1"/>
          </p:nvPr>
        </p:nvSpPr>
        <p:spPr>
          <a:xfrm>
            <a:off x="822960" y="1244600"/>
            <a:ext cx="7520940" cy="1206500"/>
          </a:xfrm>
        </p:spPr>
        <p:txBody>
          <a:bodyPr>
            <a:normAutofit/>
          </a:bodyPr>
          <a:lstStyle/>
          <a:p>
            <a:pPr>
              <a:buFont typeface="Arial" panose="020B0604020202020204"/>
              <a:buChar char="•"/>
            </a:pPr>
            <a:r>
              <a:rPr lang="en-US" altLang="zh-CN" sz="2400" b="0" dirty="0">
                <a:solidFill>
                  <a:srgbClr val="000000"/>
                </a:solidFill>
              </a:rPr>
              <a:t>Activation energy can also be calculated from values of the rate constant, k, at only two temperatures. The formula is derived as follows:</a:t>
            </a:r>
            <a:endParaRPr lang="zh-CN" altLang="en-US" sz="2400" dirty="0">
              <a:solidFill>
                <a:srgbClr val="FF0000"/>
              </a:solidFill>
            </a:endParaRPr>
          </a:p>
        </p:txBody>
      </p:sp>
      <p:pic>
        <p:nvPicPr>
          <p:cNvPr id="4" name="图片 3"/>
          <p:cNvPicPr>
            <a:picLocks noChangeAspect="1"/>
          </p:cNvPicPr>
          <p:nvPr/>
        </p:nvPicPr>
        <p:blipFill>
          <a:blip r:embed="rId1">
            <a:lum bright="-20000" contrast="40000"/>
          </a:blip>
          <a:stretch>
            <a:fillRect/>
          </a:stretch>
        </p:blipFill>
        <p:spPr>
          <a:xfrm>
            <a:off x="114182" y="2451100"/>
            <a:ext cx="8928100" cy="4000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5962" y="81280"/>
            <a:ext cx="7520940" cy="548640"/>
          </a:xfrm>
        </p:spPr>
        <p:txBody>
          <a:bodyPr/>
          <a:lstStyle/>
          <a:p>
            <a:r>
              <a:rPr lang="en-US" altLang="zh-CN" dirty="0"/>
              <a:t>example:</a:t>
            </a:r>
            <a:endParaRPr lang="zh-CN" altLang="en-US" dirty="0"/>
          </a:p>
        </p:txBody>
      </p:sp>
      <p:pic>
        <p:nvPicPr>
          <p:cNvPr id="3" name="图片 2"/>
          <p:cNvPicPr>
            <a:picLocks noChangeAspect="1"/>
          </p:cNvPicPr>
          <p:nvPr/>
        </p:nvPicPr>
        <p:blipFill>
          <a:blip r:embed="rId1">
            <a:lum bright="-20000" contrast="40000"/>
          </a:blip>
          <a:stretch>
            <a:fillRect/>
          </a:stretch>
        </p:blipFill>
        <p:spPr>
          <a:xfrm>
            <a:off x="62365" y="640080"/>
            <a:ext cx="8992735" cy="32842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lum bright="-20000" contrast="40000"/>
          </a:blip>
          <a:stretch>
            <a:fillRect/>
          </a:stretch>
        </p:blipFill>
        <p:spPr>
          <a:xfrm>
            <a:off x="3023321" y="101364"/>
            <a:ext cx="6120679" cy="6756636"/>
          </a:xfrm>
          <a:prstGeom prst="rect">
            <a:avLst/>
          </a:prstGeom>
        </p:spPr>
      </p:pic>
      <p:pic>
        <p:nvPicPr>
          <p:cNvPr id="2" name="图片 1"/>
          <p:cNvPicPr>
            <a:picLocks noChangeAspect="1"/>
          </p:cNvPicPr>
          <p:nvPr/>
        </p:nvPicPr>
        <p:blipFill>
          <a:blip r:embed="rId2">
            <a:lum bright="-20000" contrast="40000"/>
          </a:blip>
          <a:stretch>
            <a:fillRect/>
          </a:stretch>
        </p:blipFill>
        <p:spPr>
          <a:xfrm>
            <a:off x="5203218" y="1565885"/>
            <a:ext cx="3851882" cy="679167"/>
          </a:xfrm>
          <a:prstGeom prst="rect">
            <a:avLst/>
          </a:prstGeom>
        </p:spPr>
      </p:pic>
      <p:pic>
        <p:nvPicPr>
          <p:cNvPr id="4" name="图片 3"/>
          <p:cNvPicPr>
            <a:picLocks noChangeAspect="1"/>
          </p:cNvPicPr>
          <p:nvPr/>
        </p:nvPicPr>
        <p:blipFill>
          <a:blip r:embed="rId3">
            <a:lum bright="-20000" contrast="40000"/>
          </a:blip>
          <a:stretch>
            <a:fillRect/>
          </a:stretch>
        </p:blipFill>
        <p:spPr>
          <a:xfrm>
            <a:off x="101600" y="444500"/>
            <a:ext cx="3099479" cy="19054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77800" y="687432"/>
            <a:ext cx="8718816" cy="4125868"/>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22960" y="393700"/>
            <a:ext cx="7520940" cy="6146800"/>
          </a:xfrm>
        </p:spPr>
        <p:txBody>
          <a:bodyPr>
            <a:noAutofit/>
          </a:bodyPr>
          <a:lstStyle/>
          <a:p>
            <a:pPr>
              <a:buFont typeface="Arial" panose="020B0604020202020204"/>
              <a:buChar char="•"/>
            </a:pPr>
            <a:r>
              <a:rPr lang="en-US" altLang="zh-CN" sz="2000" b="0" dirty="0"/>
              <a:t>So the Arrhenius equation enables us to calculate the activation energy of a reaction.</a:t>
            </a:r>
            <a:endParaRPr lang="en-US" altLang="zh-CN" sz="2000" b="0" dirty="0"/>
          </a:p>
          <a:p>
            <a:pPr>
              <a:buFont typeface="Arial" panose="020B0604020202020204"/>
              <a:buChar char="•"/>
            </a:pPr>
            <a:r>
              <a:rPr lang="en-US" altLang="zh-CN" sz="2000" b="0" dirty="0"/>
              <a:t>The relationship also supports the observation that increasing the temperature by 10 K (which is of course the same as 10℃) doubles the value of the rate constant and hence the rate of reaction when the activation energy is in a fairly narrow range around 50 kJ mol</a:t>
            </a:r>
            <a:r>
              <a:rPr lang="en-US" altLang="zh-CN" sz="2000" b="0" baseline="30000" dirty="0"/>
              <a:t>–1</a:t>
            </a:r>
            <a:r>
              <a:rPr lang="en-US" altLang="zh-CN" sz="2000" b="0" dirty="0"/>
              <a:t>. This is the situation for a large number of common reactions. </a:t>
            </a:r>
            <a:endParaRPr lang="en-US" altLang="zh-CN" sz="2000" b="0" dirty="0"/>
          </a:p>
          <a:p>
            <a:pPr>
              <a:buFont typeface="Arial" panose="020B0604020202020204"/>
              <a:buChar char="•"/>
            </a:pPr>
            <a:r>
              <a:rPr lang="en-US" altLang="zh-CN" sz="2000" b="0" dirty="0"/>
              <a:t>But for reactions that have particularly large or particularly small values for activation energy, then we find that the rise in temperature has a very different effect on the rate constant. </a:t>
            </a:r>
            <a:endParaRPr lang="en-US" altLang="zh-CN" sz="2000" b="0" dirty="0"/>
          </a:p>
          <a:p>
            <a:pPr>
              <a:buFont typeface="Arial" panose="020B0604020202020204"/>
              <a:buChar char="•"/>
            </a:pPr>
            <a:r>
              <a:rPr lang="en-US" altLang="zh-CN" sz="2000" b="0" dirty="0"/>
              <a:t>This is applied in materials research, where the temperature sensitivity of reactions is crucial. For example, research into the temperature dependence of memory devices such as flash drives is based on the Arrhenius equation, and helps manufacturers predict the memory retention under different conditions.</a:t>
            </a:r>
            <a:endParaRPr lang="zh-CN" altLang="en-US" sz="20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537210" y="417195"/>
            <a:ext cx="8069580" cy="5689600"/>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33375" y="1067435"/>
            <a:ext cx="8477885" cy="45586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0715" y="1508760"/>
            <a:ext cx="8033685" cy="830997"/>
          </a:xfrm>
          <a:prstGeom prst="rect">
            <a:avLst/>
          </a:prstGeom>
          <a:noFill/>
        </p:spPr>
        <p:txBody>
          <a:bodyPr wrap="square" rtlCol="0">
            <a:spAutoFit/>
          </a:bodyPr>
          <a:lstStyle/>
          <a:p>
            <a:r>
              <a:rPr lang="en-US" sz="2400" dirty="0"/>
              <a:t>Any property that changes between the start and end of the reaction can in principle be used.</a:t>
            </a:r>
            <a:endParaRPr lang="en-US" sz="2400" dirty="0"/>
          </a:p>
        </p:txBody>
      </p:sp>
      <p:sp>
        <p:nvSpPr>
          <p:cNvPr id="5" name="TextBox 4"/>
          <p:cNvSpPr txBox="1"/>
          <p:nvPr/>
        </p:nvSpPr>
        <p:spPr>
          <a:xfrm>
            <a:off x="450960" y="516197"/>
            <a:ext cx="6260432" cy="523220"/>
          </a:xfrm>
          <a:prstGeom prst="rect">
            <a:avLst/>
          </a:prstGeom>
          <a:noFill/>
        </p:spPr>
        <p:txBody>
          <a:bodyPr wrap="none" rtlCol="0">
            <a:spAutoFit/>
          </a:bodyPr>
          <a:lstStyle/>
          <a:p>
            <a:r>
              <a:rPr lang="en-US" altLang="zh-CN" sz="2800" dirty="0"/>
              <a:t>Techniques for measuring reaction rates</a:t>
            </a:r>
            <a:endParaRPr lang="zh-CN" altLang="en-US" sz="2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365760"/>
            <a:ext cx="7520940" cy="697100"/>
          </a:xfrm>
        </p:spPr>
        <p:txBody>
          <a:bodyPr/>
          <a:lstStyle/>
          <a:p>
            <a:r>
              <a:rPr lang="en-US" dirty="0"/>
              <a:t>1. </a:t>
            </a:r>
            <a:r>
              <a:rPr lang="en-US" altLang="zh-CN" dirty="0"/>
              <a:t>Change in volume of gas produced</a:t>
            </a:r>
            <a:endParaRPr lang="en-US" dirty="0"/>
          </a:p>
        </p:txBody>
      </p:sp>
      <p:pic>
        <p:nvPicPr>
          <p:cNvPr id="8" name="图片 7" descr="Gas syringe-reaction rate.jpg"/>
          <p:cNvPicPr>
            <a:picLocks noChangeAspect="1"/>
          </p:cNvPicPr>
          <p:nvPr/>
        </p:nvPicPr>
        <p:blipFill>
          <a:blip r:embed="rId1"/>
          <a:stretch>
            <a:fillRect/>
          </a:stretch>
        </p:blipFill>
        <p:spPr>
          <a:xfrm>
            <a:off x="822960" y="2064775"/>
            <a:ext cx="7551172" cy="3775586"/>
          </a:xfrm>
          <a:prstGeom prst="rect">
            <a:avLst/>
          </a:prstGeom>
        </p:spPr>
      </p:pic>
      <p:sp>
        <p:nvSpPr>
          <p:cNvPr id="10" name="TextBox 9"/>
          <p:cNvSpPr txBox="1"/>
          <p:nvPr/>
        </p:nvSpPr>
        <p:spPr>
          <a:xfrm>
            <a:off x="822960" y="1710813"/>
            <a:ext cx="1182183" cy="369332"/>
          </a:xfrm>
          <a:prstGeom prst="rect">
            <a:avLst/>
          </a:prstGeom>
          <a:noFill/>
        </p:spPr>
        <p:txBody>
          <a:bodyPr wrap="none" rtlCol="0">
            <a:spAutoFit/>
          </a:bodyPr>
          <a:lstStyle/>
          <a:p>
            <a:r>
              <a:rPr lang="en-US" altLang="zh-CN" dirty="0"/>
              <a:t>Method 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22960" y="1710813"/>
            <a:ext cx="1182183" cy="369332"/>
          </a:xfrm>
          <a:prstGeom prst="rect">
            <a:avLst/>
          </a:prstGeom>
          <a:noFill/>
        </p:spPr>
        <p:txBody>
          <a:bodyPr wrap="none" rtlCol="0">
            <a:spAutoFit/>
          </a:bodyPr>
          <a:lstStyle/>
          <a:p>
            <a:r>
              <a:rPr lang="en-US" altLang="zh-CN" dirty="0"/>
              <a:t>Method 2:</a:t>
            </a:r>
            <a:endParaRPr lang="zh-CN" altLang="en-US" dirty="0"/>
          </a:p>
        </p:txBody>
      </p:sp>
      <p:pic>
        <p:nvPicPr>
          <p:cNvPr id="5" name="图片 4" descr="displacement method-gas collection reaction rate.gif"/>
          <p:cNvPicPr>
            <a:picLocks noChangeAspect="1"/>
          </p:cNvPicPr>
          <p:nvPr/>
        </p:nvPicPr>
        <p:blipFill>
          <a:blip r:embed="rId1"/>
          <a:stretch>
            <a:fillRect/>
          </a:stretch>
        </p:blipFill>
        <p:spPr>
          <a:xfrm>
            <a:off x="586985" y="2094893"/>
            <a:ext cx="7996886" cy="3858867"/>
          </a:xfrm>
          <a:prstGeom prst="rect">
            <a:avLst/>
          </a:prstGeom>
          <a:solidFill>
            <a:schemeClr val="bg1"/>
          </a:solid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03864" y="386601"/>
            <a:ext cx="8536271" cy="6084798"/>
          </a:xfrm>
          <a:prstGeom prst="rect">
            <a:avLst/>
          </a:prstGeom>
        </p:spPr>
      </p:pic>
      <p:pic>
        <p:nvPicPr>
          <p:cNvPr id="3" name="图片 2"/>
          <p:cNvPicPr>
            <a:picLocks noChangeAspect="1"/>
          </p:cNvPicPr>
          <p:nvPr/>
        </p:nvPicPr>
        <p:blipFill>
          <a:blip r:embed="rId2">
            <a:lum bright="-20000" contrast="40000"/>
          </a:blip>
          <a:stretch>
            <a:fillRect/>
          </a:stretch>
        </p:blipFill>
        <p:spPr>
          <a:xfrm>
            <a:off x="1002788" y="386601"/>
            <a:ext cx="4674624" cy="53353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365760"/>
            <a:ext cx="7520940" cy="697100"/>
          </a:xfrm>
        </p:spPr>
        <p:txBody>
          <a:bodyPr/>
          <a:lstStyle/>
          <a:p>
            <a:r>
              <a:rPr lang="en-US" dirty="0"/>
              <a:t>2. </a:t>
            </a:r>
            <a:r>
              <a:rPr lang="en-US" altLang="zh-CN" dirty="0"/>
              <a:t>Change in mass</a:t>
            </a:r>
            <a:endParaRPr lang="en-US" dirty="0"/>
          </a:p>
        </p:txBody>
      </p:sp>
      <p:pic>
        <p:nvPicPr>
          <p:cNvPr id="6" name="图片 5" descr="Measure mass.gif"/>
          <p:cNvPicPr>
            <a:picLocks noChangeAspect="1"/>
          </p:cNvPicPr>
          <p:nvPr/>
        </p:nvPicPr>
        <p:blipFill>
          <a:blip r:embed="rId1"/>
          <a:stretch>
            <a:fillRect/>
          </a:stretch>
        </p:blipFill>
        <p:spPr>
          <a:xfrm>
            <a:off x="822960" y="2063478"/>
            <a:ext cx="7149281" cy="4647033"/>
          </a:xfrm>
          <a:prstGeom prst="rect">
            <a:avLst/>
          </a:prstGeom>
        </p:spPr>
      </p:pic>
      <p:pic>
        <p:nvPicPr>
          <p:cNvPr id="1026" name="Picture 2"/>
          <p:cNvPicPr>
            <a:picLocks noChangeAspect="1" noChangeArrowheads="1"/>
          </p:cNvPicPr>
          <p:nvPr/>
        </p:nvPicPr>
        <p:blipFill>
          <a:blip r:embed="rId2"/>
          <a:srcRect/>
          <a:stretch>
            <a:fillRect/>
          </a:stretch>
        </p:blipFill>
        <p:spPr bwMode="auto">
          <a:xfrm>
            <a:off x="838802" y="1462176"/>
            <a:ext cx="6678976" cy="54231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lum bright="-20000" contrast="40000"/>
          </a:blip>
          <a:stretch>
            <a:fillRect/>
          </a:stretch>
        </p:blipFill>
        <p:spPr>
          <a:xfrm>
            <a:off x="176837" y="695533"/>
            <a:ext cx="8790326" cy="3467954"/>
          </a:xfrm>
          <a:prstGeom prst="rect">
            <a:avLst/>
          </a:prstGeom>
        </p:spPr>
      </p:pic>
      <p:pic>
        <p:nvPicPr>
          <p:cNvPr id="4" name="图片 3"/>
          <p:cNvPicPr>
            <a:picLocks noChangeAspect="1"/>
          </p:cNvPicPr>
          <p:nvPr/>
        </p:nvPicPr>
        <p:blipFill>
          <a:blip r:embed="rId2">
            <a:lum bright="-20000" contrast="40000"/>
          </a:blip>
          <a:stretch>
            <a:fillRect/>
          </a:stretch>
        </p:blipFill>
        <p:spPr>
          <a:xfrm>
            <a:off x="4493260" y="2767330"/>
            <a:ext cx="2910840" cy="4014470"/>
          </a:xfrm>
          <a:prstGeom prst="rect">
            <a:avLst/>
          </a:prstGeom>
        </p:spPr>
      </p:pic>
      <p:sp>
        <p:nvSpPr>
          <p:cNvPr id="2" name="Title 1"/>
          <p:cNvSpPr>
            <a:spLocks noGrp="1"/>
          </p:cNvSpPr>
          <p:nvPr>
            <p:ph type="title"/>
            <p:custDataLst>
              <p:tags r:id="rId3"/>
            </p:custDataLst>
          </p:nvPr>
        </p:nvSpPr>
        <p:spPr>
          <a:xfrm>
            <a:off x="51435" y="148172"/>
            <a:ext cx="7520940" cy="697100"/>
          </a:xfrm>
        </p:spPr>
        <p:txBody>
          <a:bodyPr/>
          <a:p>
            <a:r>
              <a:rPr lang="en-US" dirty="0"/>
              <a:t>3. </a:t>
            </a:r>
            <a:r>
              <a:rPr lang="en-US" altLang="zh-CN" dirty="0"/>
              <a:t>Change in transmission of light: colorimetry/spectrophotometry</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olorimeter-reaction rate.gif"/>
          <p:cNvPicPr>
            <a:picLocks noChangeAspect="1"/>
          </p:cNvPicPr>
          <p:nvPr/>
        </p:nvPicPr>
        <p:blipFill>
          <a:blip r:embed="rId1"/>
          <a:stretch>
            <a:fillRect/>
          </a:stretch>
        </p:blipFill>
        <p:spPr>
          <a:xfrm>
            <a:off x="93927" y="1592832"/>
            <a:ext cx="8957886" cy="38493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65100" y="66703"/>
            <a:ext cx="8978900" cy="771497"/>
          </a:xfrm>
        </p:spPr>
        <p:txBody>
          <a:bodyPr/>
          <a:lstStyle/>
          <a:p>
            <a:r>
              <a:rPr lang="en-US" altLang="zh-CN" dirty="0"/>
              <a:t>9.1 Collision theory and rates of reaction</a:t>
            </a:r>
            <a:endParaRPr lang="zh-CN" altLang="en-US" dirty="0"/>
          </a:p>
        </p:txBody>
      </p:sp>
      <p:pic>
        <p:nvPicPr>
          <p:cNvPr id="3" name="图片 2"/>
          <p:cNvPicPr>
            <a:picLocks noChangeAspect="1"/>
          </p:cNvPicPr>
          <p:nvPr/>
        </p:nvPicPr>
        <p:blipFill>
          <a:blip r:embed="rId1"/>
          <a:stretch>
            <a:fillRect/>
          </a:stretch>
        </p:blipFill>
        <p:spPr>
          <a:xfrm>
            <a:off x="378460" y="972185"/>
            <a:ext cx="8172450" cy="603250"/>
          </a:xfrm>
          <a:prstGeom prst="rect">
            <a:avLst/>
          </a:prstGeom>
        </p:spPr>
      </p:pic>
      <p:pic>
        <p:nvPicPr>
          <p:cNvPr id="5" name="图片 4"/>
          <p:cNvPicPr>
            <a:picLocks noChangeAspect="1"/>
          </p:cNvPicPr>
          <p:nvPr/>
        </p:nvPicPr>
        <p:blipFill>
          <a:blip r:embed="rId2"/>
          <a:stretch>
            <a:fillRect/>
          </a:stretch>
        </p:blipFill>
        <p:spPr>
          <a:xfrm>
            <a:off x="398780" y="1575435"/>
            <a:ext cx="8172450" cy="39814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00448" y="164557"/>
            <a:ext cx="9043552" cy="4674812"/>
          </a:xfrm>
          <a:prstGeom prst="rect">
            <a:avLst/>
          </a:prstGeom>
        </p:spPr>
      </p:pic>
      <p:pic>
        <p:nvPicPr>
          <p:cNvPr id="3" name="图片 2"/>
          <p:cNvPicPr>
            <a:picLocks noChangeAspect="1"/>
          </p:cNvPicPr>
          <p:nvPr/>
        </p:nvPicPr>
        <p:blipFill>
          <a:blip r:embed="rId2">
            <a:lum bright="-20000" contrast="40000"/>
          </a:blip>
          <a:stretch>
            <a:fillRect/>
          </a:stretch>
        </p:blipFill>
        <p:spPr>
          <a:xfrm>
            <a:off x="3047632" y="4997251"/>
            <a:ext cx="3353535" cy="161329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4. Change in concentration measured using titration</a:t>
            </a:r>
            <a:endParaRPr lang="en-US" dirty="0"/>
          </a:p>
        </p:txBody>
      </p:sp>
      <p:grpSp>
        <p:nvGrpSpPr>
          <p:cNvPr id="7" name="组合 6"/>
          <p:cNvGrpSpPr/>
          <p:nvPr/>
        </p:nvGrpSpPr>
        <p:grpSpPr>
          <a:xfrm>
            <a:off x="873501" y="1062860"/>
            <a:ext cx="5320827" cy="1131031"/>
            <a:chOff x="1109469" y="1490552"/>
            <a:chExt cx="5320827" cy="1131031"/>
          </a:xfrm>
        </p:grpSpPr>
        <p:sp>
          <p:nvSpPr>
            <p:cNvPr id="3" name="TextBox 2"/>
            <p:cNvSpPr txBox="1"/>
            <p:nvPr/>
          </p:nvSpPr>
          <p:spPr>
            <a:xfrm>
              <a:off x="1109469" y="1605920"/>
              <a:ext cx="5320827" cy="1015663"/>
            </a:xfrm>
            <a:prstGeom prst="rect">
              <a:avLst/>
            </a:prstGeom>
            <a:noFill/>
          </p:spPr>
          <p:txBody>
            <a:bodyPr wrap="square" rtlCol="0">
              <a:spAutoFit/>
            </a:bodyPr>
            <a:lstStyle/>
            <a:p>
              <a:r>
                <a:rPr lang="en-US" sz="2000" dirty="0"/>
                <a:t>H</a:t>
              </a:r>
              <a:r>
                <a:rPr lang="en-US" sz="2000" baseline="-25000" dirty="0"/>
                <a:t>2</a:t>
              </a:r>
              <a:r>
                <a:rPr lang="en-US" sz="2000" dirty="0"/>
                <a:t>O</a:t>
              </a:r>
              <a:r>
                <a:rPr lang="en-US" sz="2000" baseline="-25000" dirty="0"/>
                <a:t>2</a:t>
              </a:r>
              <a:r>
                <a:rPr lang="en-US" sz="2000" dirty="0"/>
                <a:t>                          O</a:t>
              </a:r>
              <a:r>
                <a:rPr lang="en-US" sz="2000" baseline="-25000" dirty="0"/>
                <a:t>2</a:t>
              </a:r>
              <a:r>
                <a:rPr lang="en-US" sz="2000" dirty="0"/>
                <a:t>  +   H</a:t>
              </a:r>
              <a:r>
                <a:rPr lang="en-US" sz="2000" baseline="-25000" dirty="0"/>
                <a:t>2</a:t>
              </a:r>
              <a:r>
                <a:rPr lang="en-US" sz="2000" dirty="0"/>
                <a:t>O</a:t>
              </a:r>
              <a:endParaRPr lang="en-US" sz="2000" dirty="0"/>
            </a:p>
            <a:p>
              <a:endParaRPr lang="en-US" sz="2000" dirty="0"/>
            </a:p>
            <a:p>
              <a:endParaRPr lang="en-US" sz="2000" dirty="0"/>
            </a:p>
          </p:txBody>
        </p:sp>
        <p:cxnSp>
          <p:nvCxnSpPr>
            <p:cNvPr id="5" name="直接箭头连接符 4"/>
            <p:cNvCxnSpPr/>
            <p:nvPr/>
          </p:nvCxnSpPr>
          <p:spPr>
            <a:xfrm>
              <a:off x="1887794" y="1843548"/>
              <a:ext cx="1283109"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 name="TextBox 5"/>
            <p:cNvSpPr txBox="1"/>
            <p:nvPr/>
          </p:nvSpPr>
          <p:spPr>
            <a:xfrm>
              <a:off x="2035274" y="1490552"/>
              <a:ext cx="938077" cy="369332"/>
            </a:xfrm>
            <a:prstGeom prst="rect">
              <a:avLst/>
            </a:prstGeom>
            <a:noFill/>
          </p:spPr>
          <p:txBody>
            <a:bodyPr wrap="none" rtlCol="0">
              <a:spAutoFit/>
            </a:bodyPr>
            <a:lstStyle/>
            <a:p>
              <a:r>
                <a:rPr lang="en-US" altLang="zh-CN" dirty="0"/>
                <a:t>Enzyme</a:t>
              </a:r>
              <a:endParaRPr lang="zh-CN" altLang="en-US" dirty="0"/>
            </a:p>
          </p:txBody>
        </p:sp>
      </p:grpSp>
      <p:pic>
        <p:nvPicPr>
          <p:cNvPr id="8" name="图片 7" descr="Titration-reaction rate-1.gif"/>
          <p:cNvPicPr>
            <a:picLocks noChangeAspect="1"/>
          </p:cNvPicPr>
          <p:nvPr/>
        </p:nvPicPr>
        <p:blipFill>
          <a:blip r:embed="rId1"/>
          <a:stretch>
            <a:fillRect/>
          </a:stretch>
        </p:blipFill>
        <p:spPr>
          <a:xfrm>
            <a:off x="644918" y="1769804"/>
            <a:ext cx="7686017" cy="47194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
          <p:cNvGrpSpPr/>
          <p:nvPr/>
        </p:nvGrpSpPr>
        <p:grpSpPr>
          <a:xfrm>
            <a:off x="873501" y="1062860"/>
            <a:ext cx="5320827" cy="1131031"/>
            <a:chOff x="1109469" y="1490552"/>
            <a:chExt cx="5320827" cy="1131031"/>
          </a:xfrm>
        </p:grpSpPr>
        <p:sp>
          <p:nvSpPr>
            <p:cNvPr id="3" name="TextBox 2"/>
            <p:cNvSpPr txBox="1"/>
            <p:nvPr/>
          </p:nvSpPr>
          <p:spPr>
            <a:xfrm>
              <a:off x="1109469" y="1605920"/>
              <a:ext cx="5320827" cy="1015663"/>
            </a:xfrm>
            <a:prstGeom prst="rect">
              <a:avLst/>
            </a:prstGeom>
            <a:noFill/>
          </p:spPr>
          <p:txBody>
            <a:bodyPr wrap="square" rtlCol="0">
              <a:spAutoFit/>
            </a:bodyPr>
            <a:lstStyle/>
            <a:p>
              <a:r>
                <a:rPr lang="en-US" sz="2000" dirty="0"/>
                <a:t>H</a:t>
              </a:r>
              <a:r>
                <a:rPr lang="en-US" sz="2000" baseline="-25000" dirty="0"/>
                <a:t>2</a:t>
              </a:r>
              <a:r>
                <a:rPr lang="en-US" sz="2000" dirty="0"/>
                <a:t>O</a:t>
              </a:r>
              <a:r>
                <a:rPr lang="en-US" sz="2000" baseline="-25000" dirty="0"/>
                <a:t>2</a:t>
              </a:r>
              <a:r>
                <a:rPr lang="en-US" sz="2000" dirty="0"/>
                <a:t>                          O</a:t>
              </a:r>
              <a:r>
                <a:rPr lang="en-US" sz="2000" baseline="-25000" dirty="0"/>
                <a:t>2</a:t>
              </a:r>
              <a:r>
                <a:rPr lang="en-US" sz="2000" dirty="0"/>
                <a:t>  +   H</a:t>
              </a:r>
              <a:r>
                <a:rPr lang="en-US" sz="2000" baseline="-25000" dirty="0"/>
                <a:t>2</a:t>
              </a:r>
              <a:r>
                <a:rPr lang="en-US" sz="2000" dirty="0"/>
                <a:t>O</a:t>
              </a:r>
              <a:endParaRPr lang="en-US" sz="2000" dirty="0"/>
            </a:p>
            <a:p>
              <a:endParaRPr lang="en-US" sz="2000" dirty="0"/>
            </a:p>
            <a:p>
              <a:endParaRPr lang="en-US" sz="2000" dirty="0"/>
            </a:p>
          </p:txBody>
        </p:sp>
        <p:cxnSp>
          <p:nvCxnSpPr>
            <p:cNvPr id="5" name="直接箭头连接符 4"/>
            <p:cNvCxnSpPr/>
            <p:nvPr/>
          </p:nvCxnSpPr>
          <p:spPr>
            <a:xfrm>
              <a:off x="1887794" y="1843548"/>
              <a:ext cx="1283109"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 name="TextBox 5"/>
            <p:cNvSpPr txBox="1"/>
            <p:nvPr/>
          </p:nvSpPr>
          <p:spPr>
            <a:xfrm>
              <a:off x="2035274" y="1490552"/>
              <a:ext cx="938077" cy="369332"/>
            </a:xfrm>
            <a:prstGeom prst="rect">
              <a:avLst/>
            </a:prstGeom>
            <a:noFill/>
          </p:spPr>
          <p:txBody>
            <a:bodyPr wrap="none" rtlCol="0">
              <a:spAutoFit/>
            </a:bodyPr>
            <a:lstStyle/>
            <a:p>
              <a:r>
                <a:rPr lang="en-US" altLang="zh-CN" dirty="0"/>
                <a:t>Enzyme</a:t>
              </a:r>
              <a:endParaRPr lang="zh-CN" altLang="en-US" dirty="0"/>
            </a:p>
          </p:txBody>
        </p:sp>
      </p:grpSp>
      <p:pic>
        <p:nvPicPr>
          <p:cNvPr id="9" name="图片 8" descr="Titration-reaction rate-2.gif"/>
          <p:cNvPicPr>
            <a:picLocks noChangeAspect="1"/>
          </p:cNvPicPr>
          <p:nvPr/>
        </p:nvPicPr>
        <p:blipFill>
          <a:blip r:embed="rId1"/>
          <a:stretch>
            <a:fillRect/>
          </a:stretch>
        </p:blipFill>
        <p:spPr>
          <a:xfrm>
            <a:off x="470256" y="1779474"/>
            <a:ext cx="8232302" cy="473931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241300" y="677471"/>
            <a:ext cx="8637152" cy="144999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365760"/>
            <a:ext cx="7520940" cy="697100"/>
          </a:xfrm>
        </p:spPr>
        <p:txBody>
          <a:bodyPr/>
          <a:lstStyle/>
          <a:p>
            <a:r>
              <a:rPr lang="en-US" altLang="zh-CN" dirty="0"/>
              <a:t>5. Change in concentration measured using conductivity</a:t>
            </a:r>
            <a:endParaRPr lang="en-US" dirty="0"/>
          </a:p>
        </p:txBody>
      </p:sp>
      <p:pic>
        <p:nvPicPr>
          <p:cNvPr id="4" name="图片 3" descr="conductivity.jpg"/>
          <p:cNvPicPr>
            <a:picLocks noChangeAspect="1"/>
          </p:cNvPicPr>
          <p:nvPr/>
        </p:nvPicPr>
        <p:blipFill>
          <a:blip r:embed="rId1"/>
          <a:stretch>
            <a:fillRect/>
          </a:stretch>
        </p:blipFill>
        <p:spPr>
          <a:xfrm>
            <a:off x="1027594" y="2569040"/>
            <a:ext cx="6390843" cy="4141266"/>
          </a:xfrm>
          <a:prstGeom prst="rect">
            <a:avLst/>
          </a:prstGeom>
        </p:spPr>
      </p:pic>
      <p:pic>
        <p:nvPicPr>
          <p:cNvPr id="3074" name="Picture 2"/>
          <p:cNvPicPr>
            <a:picLocks noChangeAspect="1" noChangeArrowheads="1"/>
          </p:cNvPicPr>
          <p:nvPr/>
        </p:nvPicPr>
        <p:blipFill>
          <a:blip r:embed="rId2"/>
          <a:srcRect/>
          <a:stretch>
            <a:fillRect/>
          </a:stretch>
        </p:blipFill>
        <p:spPr bwMode="auto">
          <a:xfrm>
            <a:off x="822960" y="1244961"/>
            <a:ext cx="6005668" cy="828368"/>
          </a:xfrm>
          <a:prstGeom prst="rect">
            <a:avLst/>
          </a:prstGeom>
          <a:noFill/>
          <a:ln w="9525">
            <a:noFill/>
            <a:miter lim="800000"/>
            <a:headEnd/>
            <a:tailEnd/>
          </a:ln>
          <a:effectLst/>
        </p:spPr>
      </p:pic>
      <p:pic>
        <p:nvPicPr>
          <p:cNvPr id="3" name="图片 2"/>
          <p:cNvPicPr>
            <a:picLocks noChangeAspect="1"/>
          </p:cNvPicPr>
          <p:nvPr/>
        </p:nvPicPr>
        <p:blipFill>
          <a:blip r:embed="rId3">
            <a:lum bright="-20000" contrast="40000"/>
          </a:blip>
          <a:stretch>
            <a:fillRect/>
          </a:stretch>
        </p:blipFill>
        <p:spPr>
          <a:xfrm>
            <a:off x="1433139" y="2035380"/>
            <a:ext cx="6300581" cy="4446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690" y="365760"/>
            <a:ext cx="8179210" cy="697100"/>
          </a:xfrm>
        </p:spPr>
        <p:txBody>
          <a:bodyPr/>
          <a:lstStyle/>
          <a:p>
            <a:r>
              <a:rPr lang="en-US" altLang="zh-CN" dirty="0"/>
              <a:t>6. Non-continuous methods of detecting change during a reaction: ‘clock reactions’</a:t>
            </a:r>
            <a:endParaRPr lang="en-US" dirty="0"/>
          </a:p>
        </p:txBody>
      </p:sp>
      <p:sp>
        <p:nvSpPr>
          <p:cNvPr id="5121" name="Rectangle 1"/>
          <p:cNvSpPr>
            <a:spLocks noChangeArrowheads="1"/>
          </p:cNvSpPr>
          <p:nvPr/>
        </p:nvSpPr>
        <p:spPr bwMode="auto">
          <a:xfrm>
            <a:off x="545690" y="1497913"/>
            <a:ext cx="7316426" cy="40011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kumimoji="0" lang="pt-BR" altLang="zh-CN" sz="2000" b="0" i="0" u="none" strike="noStrike" cap="none" normalizeH="0" baseline="0" dirty="0">
                <a:ln>
                  <a:noFill/>
                </a:ln>
                <a:solidFill>
                  <a:schemeClr val="tx1"/>
                </a:solidFill>
                <a:effectLst/>
                <a:latin typeface="Times New Roman" panose="02020603050405020304" pitchFamily="18" charset="0"/>
                <a:ea typeface="New York"/>
                <a:cs typeface="Times New Roman" panose="02020603050405020304" pitchFamily="18" charset="0"/>
              </a:rPr>
              <a:t>IO</a:t>
            </a:r>
            <a:r>
              <a:rPr kumimoji="0" lang="pt-BR" altLang="zh-CN" sz="2000" b="0" i="0" u="none" strike="noStrike" cap="none" normalizeH="0" baseline="-25000" dirty="0">
                <a:ln>
                  <a:noFill/>
                </a:ln>
                <a:solidFill>
                  <a:schemeClr val="tx1"/>
                </a:solidFill>
                <a:effectLst/>
                <a:latin typeface="Times New Roman" panose="02020603050405020304" pitchFamily="18" charset="0"/>
                <a:ea typeface="New York"/>
                <a:cs typeface="Times New Roman" panose="02020603050405020304" pitchFamily="18" charset="0"/>
              </a:rPr>
              <a:t>3</a:t>
            </a:r>
            <a:r>
              <a:rPr kumimoji="0" lang="pt-BR" altLang="zh-CN" sz="2000" b="0" i="0" u="none" strike="noStrike" cap="none" normalizeH="0" baseline="30000" dirty="0">
                <a:ln>
                  <a:noFill/>
                </a:ln>
                <a:solidFill>
                  <a:schemeClr val="tx1"/>
                </a:solidFill>
                <a:effectLst/>
                <a:latin typeface="Arial" panose="020B0604020202020204"/>
                <a:ea typeface="New York"/>
                <a:cs typeface="Times New Roman" panose="02020603050405020304" pitchFamily="18" charset="0"/>
              </a:rPr>
              <a:t>–</a:t>
            </a:r>
            <a:r>
              <a:rPr kumimoji="0" lang="pt-BR" altLang="zh-CN" sz="2000" b="0" i="0" u="none" strike="noStrike" cap="none" normalizeH="0" baseline="0" dirty="0">
                <a:ln>
                  <a:noFill/>
                </a:ln>
                <a:solidFill>
                  <a:schemeClr val="tx1"/>
                </a:solidFill>
                <a:effectLst/>
                <a:latin typeface="Times New Roman" panose="02020603050405020304" pitchFamily="18" charset="0"/>
                <a:ea typeface="New York"/>
                <a:cs typeface="Times New Roman" panose="02020603050405020304" pitchFamily="18" charset="0"/>
              </a:rPr>
              <a:t>(aq) + 3HSO</a:t>
            </a:r>
            <a:r>
              <a:rPr kumimoji="0" lang="pt-BR" altLang="zh-CN" sz="2000" b="0" i="0" u="none" strike="noStrike" cap="none" normalizeH="0" baseline="-30000" dirty="0">
                <a:ln>
                  <a:noFill/>
                </a:ln>
                <a:solidFill>
                  <a:schemeClr val="tx1"/>
                </a:solidFill>
                <a:effectLst/>
                <a:latin typeface="Times New Roman" panose="02020603050405020304" pitchFamily="18" charset="0"/>
                <a:ea typeface="New York"/>
                <a:cs typeface="Times New Roman" panose="02020603050405020304" pitchFamily="18" charset="0"/>
              </a:rPr>
              <a:t>3</a:t>
            </a:r>
            <a:r>
              <a:rPr kumimoji="0" lang="pt-BR" altLang="zh-CN" sz="2000" b="0" i="0" u="none" strike="noStrike" cap="none" normalizeH="0" baseline="30000" dirty="0">
                <a:ln>
                  <a:noFill/>
                </a:ln>
                <a:solidFill>
                  <a:schemeClr val="tx1"/>
                </a:solidFill>
                <a:effectLst/>
                <a:latin typeface="Arial" panose="020B0604020202020204"/>
                <a:ea typeface="New York"/>
                <a:cs typeface="Times New Roman" panose="02020603050405020304" pitchFamily="18" charset="0"/>
              </a:rPr>
              <a:t>–</a:t>
            </a:r>
            <a:r>
              <a:rPr kumimoji="0" lang="pt-BR" altLang="zh-CN" sz="2000" b="0" i="0" u="none" strike="noStrike" cap="none" normalizeH="0" baseline="0" dirty="0">
                <a:ln>
                  <a:noFill/>
                </a:ln>
                <a:solidFill>
                  <a:schemeClr val="tx1"/>
                </a:solidFill>
                <a:effectLst/>
                <a:latin typeface="Times New Roman" panose="02020603050405020304" pitchFamily="18" charset="0"/>
                <a:ea typeface="New York"/>
                <a:cs typeface="Times New Roman" panose="02020603050405020304" pitchFamily="18" charset="0"/>
              </a:rPr>
              <a:t> (aq)  </a:t>
            </a:r>
            <a:r>
              <a:rPr kumimoji="0" lang="en-US" altLang="zh-CN" sz="2000" b="0" i="0" u="none" strike="noStrike" cap="none" normalizeH="0" baseline="0" dirty="0">
                <a:ln>
                  <a:noFill/>
                </a:ln>
                <a:solidFill>
                  <a:schemeClr val="tx1"/>
                </a:solidFill>
                <a:effectLst/>
                <a:latin typeface="Times New Roman" panose="02020603050405020304" pitchFamily="18" charset="0"/>
                <a:ea typeface="New York"/>
                <a:cs typeface="Times New Roman" panose="02020603050405020304" pitchFamily="18" charset="0"/>
                <a:sym typeface="Wingdings" panose="05000000000000000000" pitchFamily="2" charset="2"/>
              </a:rPr>
              <a:t></a:t>
            </a:r>
            <a:r>
              <a:rPr kumimoji="0" lang="pt-BR" altLang="zh-CN" sz="2000" b="0" i="0" u="none" strike="noStrike" cap="none" normalizeH="0" baseline="0" dirty="0">
                <a:ln>
                  <a:noFill/>
                </a:ln>
                <a:solidFill>
                  <a:schemeClr val="tx1"/>
                </a:solidFill>
                <a:effectLst/>
                <a:latin typeface="Times New Roman" panose="02020603050405020304" pitchFamily="18" charset="0"/>
                <a:ea typeface="New York"/>
                <a:cs typeface="Times New Roman" panose="02020603050405020304" pitchFamily="18" charset="0"/>
              </a:rPr>
              <a:t> I</a:t>
            </a:r>
            <a:r>
              <a:rPr kumimoji="0" lang="pt-BR" altLang="zh-CN" sz="2000" b="0" i="0" u="none" strike="noStrike" cap="none" normalizeH="0" baseline="30000" dirty="0">
                <a:ln>
                  <a:noFill/>
                </a:ln>
                <a:solidFill>
                  <a:schemeClr val="tx1"/>
                </a:solidFill>
                <a:effectLst/>
                <a:latin typeface="Times New Roman" panose="02020603050405020304" pitchFamily="18" charset="0"/>
                <a:ea typeface="New York"/>
                <a:cs typeface="Times New Roman" panose="02020603050405020304" pitchFamily="18" charset="0"/>
                <a:sym typeface="Wingdings" panose="05000000000000000000" pitchFamily="2" charset="2"/>
              </a:rPr>
              <a:t>–</a:t>
            </a:r>
            <a:r>
              <a:rPr kumimoji="0" lang="pt-BR" altLang="zh-CN" sz="2000" b="0" i="0" u="none" strike="noStrike" cap="none" normalizeH="0" baseline="0" dirty="0">
                <a:ln>
                  <a:noFill/>
                </a:ln>
                <a:solidFill>
                  <a:schemeClr val="tx1"/>
                </a:solidFill>
                <a:effectLst/>
                <a:latin typeface="Times New Roman" panose="02020603050405020304" pitchFamily="18" charset="0"/>
                <a:ea typeface="New York"/>
                <a:cs typeface="Times New Roman" panose="02020603050405020304" pitchFamily="18" charset="0"/>
                <a:sym typeface="Wingdings" panose="05000000000000000000" pitchFamily="2" charset="2"/>
              </a:rPr>
              <a:t> (aq) + 3SO</a:t>
            </a:r>
            <a:r>
              <a:rPr kumimoji="0" lang="pt-BR" altLang="zh-CN" sz="2000" b="0" i="0" u="none" strike="noStrike" cap="none" normalizeH="0" baseline="-30000" dirty="0">
                <a:ln>
                  <a:noFill/>
                </a:ln>
                <a:solidFill>
                  <a:schemeClr val="tx1"/>
                </a:solidFill>
                <a:effectLst/>
                <a:latin typeface="Times New Roman" panose="02020603050405020304" pitchFamily="18" charset="0"/>
                <a:ea typeface="New York"/>
                <a:cs typeface="Times New Roman" panose="02020603050405020304" pitchFamily="18" charset="0"/>
                <a:sym typeface="Wingdings" panose="05000000000000000000" pitchFamily="2" charset="2"/>
              </a:rPr>
              <a:t>4</a:t>
            </a:r>
            <a:r>
              <a:rPr kumimoji="0" lang="pt-BR" altLang="zh-CN" sz="2000" b="0" i="0" u="none" strike="noStrike" cap="none" normalizeH="0" baseline="30000" dirty="0">
                <a:ln>
                  <a:noFill/>
                </a:ln>
                <a:solidFill>
                  <a:schemeClr val="tx1"/>
                </a:solidFill>
                <a:effectLst/>
                <a:latin typeface="Times New Roman" panose="02020603050405020304" pitchFamily="18" charset="0"/>
                <a:ea typeface="New York"/>
                <a:cs typeface="Times New Roman" panose="02020603050405020304" pitchFamily="18" charset="0"/>
                <a:sym typeface="Wingdings" panose="05000000000000000000" pitchFamily="2" charset="2"/>
              </a:rPr>
              <a:t>2</a:t>
            </a:r>
            <a:r>
              <a:rPr kumimoji="0" lang="en-US" altLang="zh-CN" sz="2000" b="0" i="0" u="none" strike="noStrike" cap="none" normalizeH="0" baseline="30000" dirty="0">
                <a:ln>
                  <a:noFill/>
                </a:ln>
                <a:solidFill>
                  <a:schemeClr val="tx1"/>
                </a:solidFill>
                <a:effectLst/>
                <a:latin typeface="Times New Roman" panose="02020603050405020304" pitchFamily="18" charset="0"/>
                <a:ea typeface="New York"/>
                <a:cs typeface="Times New Roman" panose="02020603050405020304" pitchFamily="18" charset="0"/>
                <a:sym typeface="Symbol" panose="05050102010706020507" pitchFamily="18" charset="2"/>
              </a:rPr>
              <a:t></a:t>
            </a:r>
            <a:r>
              <a:rPr kumimoji="0" lang="pt-BR" altLang="zh-CN" sz="2000" b="0" i="0" u="none" strike="noStrike" cap="none" normalizeH="0" baseline="0" dirty="0">
                <a:ln>
                  <a:noFill/>
                </a:ln>
                <a:solidFill>
                  <a:schemeClr val="tx1"/>
                </a:solidFill>
                <a:effectLst/>
                <a:latin typeface="Times New Roman" panose="02020603050405020304" pitchFamily="18" charset="0"/>
                <a:ea typeface="New York"/>
                <a:cs typeface="Times New Roman" panose="02020603050405020304" pitchFamily="18" charset="0"/>
              </a:rPr>
              <a:t> (aq) + 3H</a:t>
            </a:r>
            <a:r>
              <a:rPr kumimoji="0" lang="pt-BR" altLang="zh-CN" sz="2000" b="0" i="0" u="none" strike="noStrike" cap="none" normalizeH="0" baseline="30000" dirty="0">
                <a:ln>
                  <a:noFill/>
                </a:ln>
                <a:solidFill>
                  <a:schemeClr val="tx1"/>
                </a:solidFill>
                <a:effectLst/>
                <a:latin typeface="Times New Roman" panose="02020603050405020304" pitchFamily="18" charset="0"/>
                <a:ea typeface="New York"/>
                <a:cs typeface="Times New Roman" panose="02020603050405020304" pitchFamily="18" charset="0"/>
                <a:sym typeface="Symbol" panose="05050102010706020507" pitchFamily="18" charset="2"/>
              </a:rPr>
              <a:t>+</a:t>
            </a:r>
            <a:r>
              <a:rPr kumimoji="0" lang="pt-BR" altLang="zh-CN" sz="2000" b="0" i="0" u="none" strike="noStrike" cap="none" normalizeH="0" baseline="0" dirty="0">
                <a:ln>
                  <a:noFill/>
                </a:ln>
                <a:solidFill>
                  <a:schemeClr val="tx1"/>
                </a:solidFill>
                <a:effectLst/>
                <a:latin typeface="Times New Roman" panose="02020603050405020304" pitchFamily="18" charset="0"/>
                <a:ea typeface="New York"/>
                <a:cs typeface="Times New Roman" panose="02020603050405020304" pitchFamily="18" charset="0"/>
                <a:sym typeface="Symbol" panose="05050102010706020507" pitchFamily="18" charset="2"/>
              </a:rPr>
              <a:t> (aq)</a:t>
            </a:r>
            <a:r>
              <a:rPr kumimoji="0" lang="pt-BR" altLang="zh-CN" sz="2000" b="0" i="0" u="none" strike="noStrike" cap="none" normalizeH="0" baseline="30000" dirty="0">
                <a:ln>
                  <a:noFill/>
                </a:ln>
                <a:solidFill>
                  <a:schemeClr val="tx1"/>
                </a:solidFill>
                <a:effectLst/>
                <a:latin typeface="Times New Roman" panose="02020603050405020304" pitchFamily="18" charset="0"/>
                <a:ea typeface="New York"/>
                <a:cs typeface="Times New Roman" panose="02020603050405020304" pitchFamily="18" charset="0"/>
                <a:sym typeface="Symbol" panose="05050102010706020507" pitchFamily="18" charset="2"/>
              </a:rPr>
              <a:t>	</a:t>
            </a:r>
            <a:r>
              <a:rPr kumimoji="0" lang="pt-BR" altLang="zh-CN" sz="2000" b="0" i="0" u="none" strike="noStrike" cap="none" normalizeH="0" dirty="0">
                <a:ln>
                  <a:noFill/>
                </a:ln>
                <a:solidFill>
                  <a:schemeClr val="tx1"/>
                </a:solidFill>
                <a:effectLst/>
                <a:latin typeface="Times New Roman" panose="02020603050405020304" pitchFamily="18" charset="0"/>
                <a:ea typeface="New York"/>
                <a:cs typeface="Times New Roman" panose="02020603050405020304" pitchFamily="18" charset="0"/>
                <a:sym typeface="Symbol" panose="05050102010706020507" pitchFamily="18" charset="2"/>
              </a:rPr>
              <a:t>(eq. 1)</a:t>
            </a:r>
            <a:endParaRPr kumimoji="0" lang="pt-BR" altLang="zh-CN" sz="2000" b="0" i="0" u="none" strike="noStrike" cap="none" normalizeH="0" dirty="0">
              <a:ln>
                <a:noFill/>
              </a:ln>
              <a:solidFill>
                <a:schemeClr val="tx1"/>
              </a:solidFill>
              <a:effectLst/>
              <a:latin typeface="Times New Roman" panose="02020603050405020304" pitchFamily="18" charset="0"/>
              <a:ea typeface="New York"/>
              <a:cs typeface="Times New Roman" panose="02020603050405020304" pitchFamily="18" charset="0"/>
              <a:sym typeface="Symbol" panose="05050102010706020507" pitchFamily="18" charset="2"/>
            </a:endParaRPr>
          </a:p>
        </p:txBody>
      </p:sp>
      <p:sp>
        <p:nvSpPr>
          <p:cNvPr id="5122" name="Rectangle 2"/>
          <p:cNvSpPr>
            <a:spLocks noChangeArrowheads="1"/>
          </p:cNvSpPr>
          <p:nvPr/>
        </p:nvSpPr>
        <p:spPr bwMode="auto">
          <a:xfrm>
            <a:off x="545690" y="2359743"/>
            <a:ext cx="7316426" cy="40011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kumimoji="0" lang="pt-BR" altLang="zh-CN" sz="2000" b="0" i="0" u="none" strike="noStrike" cap="none" normalizeH="0" baseline="0" dirty="0">
                <a:ln>
                  <a:noFill/>
                </a:ln>
                <a:solidFill>
                  <a:schemeClr val="tx1"/>
                </a:solidFill>
                <a:effectLst/>
                <a:latin typeface="Times New Roman" panose="02020603050405020304" pitchFamily="18" charset="0"/>
                <a:ea typeface="New York" charset="0"/>
                <a:cs typeface="Times New Roman" panose="02020603050405020304" pitchFamily="18" charset="0"/>
              </a:rPr>
              <a:t>IO</a:t>
            </a:r>
            <a:r>
              <a:rPr kumimoji="0" lang="pt-BR" altLang="zh-CN" sz="2000" b="0" i="0" u="none" strike="noStrike" cap="none" normalizeH="0" baseline="-30000" dirty="0">
                <a:ln>
                  <a:noFill/>
                </a:ln>
                <a:solidFill>
                  <a:schemeClr val="tx1"/>
                </a:solidFill>
                <a:effectLst/>
                <a:latin typeface="Times New Roman" panose="02020603050405020304" pitchFamily="18" charset="0"/>
                <a:ea typeface="New York" charset="0"/>
                <a:cs typeface="Times New Roman" panose="02020603050405020304" pitchFamily="18" charset="0"/>
              </a:rPr>
              <a:t>3</a:t>
            </a:r>
            <a:r>
              <a:rPr kumimoji="0" lang="en-US" altLang="zh-CN" sz="2000" b="0" i="0" u="none" strike="noStrike" cap="none" normalizeH="0" baseline="30000" dirty="0">
                <a:ln>
                  <a:noFill/>
                </a:ln>
                <a:solidFill>
                  <a:schemeClr val="tx1"/>
                </a:solidFill>
                <a:effectLst/>
                <a:latin typeface="Times New Roman" panose="02020603050405020304" pitchFamily="18" charset="0"/>
                <a:ea typeface="New York" charset="0"/>
                <a:cs typeface="Times New Roman" panose="02020603050405020304" pitchFamily="18" charset="0"/>
                <a:sym typeface="Symbol" panose="05050102010706020507" pitchFamily="18" charset="2"/>
              </a:rPr>
              <a:t></a:t>
            </a:r>
            <a:r>
              <a:rPr kumimoji="0" lang="pt-BR" altLang="zh-CN" sz="2000" b="0" i="0" u="none" strike="noStrike" cap="none" normalizeH="0" baseline="0" dirty="0">
                <a:ln>
                  <a:noFill/>
                </a:ln>
                <a:solidFill>
                  <a:schemeClr val="tx1"/>
                </a:solidFill>
                <a:effectLst/>
                <a:latin typeface="Times New Roman" panose="02020603050405020304" pitchFamily="18" charset="0"/>
                <a:ea typeface="New York" charset="0"/>
                <a:cs typeface="Times New Roman" panose="02020603050405020304" pitchFamily="18" charset="0"/>
              </a:rPr>
              <a:t> (aq) + 5I</a:t>
            </a:r>
            <a:r>
              <a:rPr kumimoji="0" lang="en-US" altLang="zh-CN" sz="2000" b="0" i="0" u="none" strike="noStrike" cap="none" normalizeH="0" baseline="30000" dirty="0">
                <a:ln>
                  <a:noFill/>
                </a:ln>
                <a:solidFill>
                  <a:schemeClr val="tx1"/>
                </a:solidFill>
                <a:effectLst/>
                <a:latin typeface="Times New Roman" panose="02020603050405020304" pitchFamily="18" charset="0"/>
                <a:ea typeface="New York" charset="0"/>
                <a:cs typeface="Times New Roman" panose="02020603050405020304" pitchFamily="18" charset="0"/>
                <a:sym typeface="Symbol" panose="05050102010706020507" pitchFamily="18" charset="2"/>
              </a:rPr>
              <a:t></a:t>
            </a:r>
            <a:r>
              <a:rPr kumimoji="0" lang="pt-BR" altLang="zh-CN" sz="2000" b="0" i="0" u="none" strike="noStrike" cap="none" normalizeH="0" baseline="0" dirty="0">
                <a:ln>
                  <a:noFill/>
                </a:ln>
                <a:solidFill>
                  <a:schemeClr val="tx1"/>
                </a:solidFill>
                <a:effectLst/>
                <a:latin typeface="Times New Roman" panose="02020603050405020304" pitchFamily="18" charset="0"/>
                <a:ea typeface="New York" charset="0"/>
                <a:cs typeface="Times New Roman" panose="02020603050405020304" pitchFamily="18" charset="0"/>
              </a:rPr>
              <a:t> (aq) + 6H</a:t>
            </a:r>
            <a:r>
              <a:rPr kumimoji="0" lang="pt-BR" altLang="zh-CN" sz="2000" b="0" i="0" u="none" strike="noStrike" cap="none" normalizeH="0" baseline="30000" dirty="0">
                <a:ln>
                  <a:noFill/>
                </a:ln>
                <a:solidFill>
                  <a:schemeClr val="tx1"/>
                </a:solidFill>
                <a:effectLst/>
                <a:latin typeface="Times New Roman" panose="02020603050405020304" pitchFamily="18" charset="0"/>
                <a:ea typeface="New York" charset="0"/>
                <a:cs typeface="Times New Roman" panose="02020603050405020304" pitchFamily="18" charset="0"/>
                <a:sym typeface="Symbol" panose="05050102010706020507" pitchFamily="18" charset="2"/>
              </a:rPr>
              <a:t>+</a:t>
            </a:r>
            <a:r>
              <a:rPr kumimoji="0" lang="pt-BR" altLang="zh-CN" sz="2000" b="0" i="0" u="none" strike="noStrike" cap="none" normalizeH="0" baseline="0" dirty="0">
                <a:ln>
                  <a:noFill/>
                </a:ln>
                <a:solidFill>
                  <a:schemeClr val="tx1"/>
                </a:solidFill>
                <a:effectLst/>
                <a:latin typeface="Times New Roman" panose="02020603050405020304" pitchFamily="18" charset="0"/>
                <a:ea typeface="New York" charset="0"/>
                <a:cs typeface="Times New Roman" panose="02020603050405020304" pitchFamily="18" charset="0"/>
                <a:sym typeface="Symbol" panose="05050102010706020507" pitchFamily="18" charset="2"/>
              </a:rPr>
              <a:t>(aq) </a:t>
            </a:r>
            <a:r>
              <a:rPr kumimoji="0" lang="pt-BR" altLang="zh-CN" sz="2000" b="0" i="0" u="none" strike="noStrike" cap="none" normalizeH="0" baseline="0" dirty="0">
                <a:ln>
                  <a:noFill/>
                </a:ln>
                <a:solidFill>
                  <a:schemeClr val="tx1"/>
                </a:solidFill>
                <a:effectLst/>
                <a:latin typeface="Times New Roman" panose="02020603050405020304" pitchFamily="18" charset="0"/>
                <a:ea typeface="New York" charset="0"/>
                <a:cs typeface="Times New Roman" panose="02020603050405020304" pitchFamily="18" charset="0"/>
                <a:sym typeface="Wingdings" panose="05000000000000000000" pitchFamily="2" charset="2"/>
              </a:rPr>
              <a:t></a:t>
            </a:r>
            <a:r>
              <a:rPr kumimoji="0" lang="pt-BR" altLang="zh-CN" sz="2000" b="0" i="0" u="none" strike="noStrike" cap="none" normalizeH="0" baseline="30000" dirty="0">
                <a:ln>
                  <a:noFill/>
                </a:ln>
                <a:solidFill>
                  <a:schemeClr val="tx1"/>
                </a:solidFill>
                <a:effectLst/>
                <a:latin typeface="Times New Roman" panose="02020603050405020304" pitchFamily="18" charset="0"/>
                <a:ea typeface="New York" charset="0"/>
                <a:cs typeface="Times New Roman" panose="02020603050405020304" pitchFamily="18" charset="0"/>
              </a:rPr>
              <a:t> </a:t>
            </a:r>
            <a:r>
              <a:rPr kumimoji="0" lang="pt-BR" altLang="zh-CN" sz="2000" b="0" i="0" u="none" strike="noStrike" cap="none" normalizeH="0" dirty="0">
                <a:ln>
                  <a:noFill/>
                </a:ln>
                <a:solidFill>
                  <a:schemeClr val="tx1"/>
                </a:solidFill>
                <a:effectLst/>
                <a:latin typeface="Times New Roman" panose="02020603050405020304" pitchFamily="18" charset="0"/>
                <a:ea typeface="New York" charset="0"/>
                <a:cs typeface="Times New Roman" panose="02020603050405020304" pitchFamily="18" charset="0"/>
              </a:rPr>
              <a:t>3I</a:t>
            </a:r>
            <a:r>
              <a:rPr kumimoji="0" lang="pt-BR" altLang="zh-CN" sz="2000" b="0" i="0" u="none" strike="noStrike" cap="none" normalizeH="0" baseline="-30000" dirty="0">
                <a:ln>
                  <a:noFill/>
                </a:ln>
                <a:solidFill>
                  <a:schemeClr val="tx1"/>
                </a:solidFill>
                <a:effectLst/>
                <a:latin typeface="Times New Roman" panose="02020603050405020304" pitchFamily="18" charset="0"/>
                <a:ea typeface="New York" charset="0"/>
                <a:cs typeface="Times New Roman" panose="02020603050405020304" pitchFamily="18" charset="0"/>
                <a:sym typeface="Wingdings" panose="05000000000000000000" pitchFamily="2" charset="2"/>
              </a:rPr>
              <a:t>2</a:t>
            </a:r>
            <a:r>
              <a:rPr kumimoji="0" lang="pt-BR" altLang="zh-CN" sz="2000" b="0" i="0" u="none" strike="noStrike" cap="none" normalizeH="0" baseline="0" dirty="0">
                <a:ln>
                  <a:noFill/>
                </a:ln>
                <a:solidFill>
                  <a:schemeClr val="tx1"/>
                </a:solidFill>
                <a:effectLst/>
                <a:latin typeface="Times New Roman" panose="02020603050405020304" pitchFamily="18" charset="0"/>
                <a:ea typeface="New York" charset="0"/>
                <a:cs typeface="Times New Roman" panose="02020603050405020304" pitchFamily="18" charset="0"/>
                <a:sym typeface="Wingdings" panose="05000000000000000000" pitchFamily="2" charset="2"/>
              </a:rPr>
              <a:t> (s) + 3H</a:t>
            </a:r>
            <a:r>
              <a:rPr kumimoji="0" lang="pt-BR" altLang="zh-CN" sz="2000" b="0" i="0" u="none" strike="noStrike" cap="none" normalizeH="0" baseline="-30000" dirty="0">
                <a:ln>
                  <a:noFill/>
                </a:ln>
                <a:solidFill>
                  <a:schemeClr val="tx1"/>
                </a:solidFill>
                <a:effectLst/>
                <a:latin typeface="Times New Roman" panose="02020603050405020304" pitchFamily="18" charset="0"/>
                <a:ea typeface="New York" charset="0"/>
                <a:cs typeface="Times New Roman" panose="02020603050405020304" pitchFamily="18" charset="0"/>
                <a:sym typeface="Wingdings" panose="05000000000000000000" pitchFamily="2" charset="2"/>
              </a:rPr>
              <a:t>2</a:t>
            </a:r>
            <a:r>
              <a:rPr kumimoji="0" lang="pt-BR" altLang="zh-CN" sz="2000" b="0" i="0" u="none" strike="noStrike" cap="none" normalizeH="0" baseline="0" dirty="0">
                <a:ln>
                  <a:noFill/>
                </a:ln>
                <a:solidFill>
                  <a:schemeClr val="tx1"/>
                </a:solidFill>
                <a:effectLst/>
                <a:latin typeface="Times New Roman" panose="02020603050405020304" pitchFamily="18" charset="0"/>
                <a:ea typeface="New York" charset="0"/>
                <a:cs typeface="Times New Roman" panose="02020603050405020304" pitchFamily="18" charset="0"/>
                <a:sym typeface="Wingdings" panose="05000000000000000000" pitchFamily="2" charset="2"/>
              </a:rPr>
              <a:t>O(l)</a:t>
            </a:r>
            <a:r>
              <a:rPr kumimoji="0" lang="pt-BR" altLang="zh-CN" sz="2000" b="0" i="0" u="none" strike="noStrike" cap="none" normalizeH="0" baseline="30000" dirty="0">
                <a:ln>
                  <a:noFill/>
                </a:ln>
                <a:solidFill>
                  <a:schemeClr val="tx1"/>
                </a:solidFill>
                <a:effectLst/>
                <a:latin typeface="Times New Roman" panose="02020603050405020304" pitchFamily="18" charset="0"/>
                <a:ea typeface="New York" charset="0"/>
                <a:cs typeface="Times New Roman" panose="02020603050405020304" pitchFamily="18" charset="0"/>
                <a:sym typeface="Wingdings" panose="05000000000000000000" pitchFamily="2" charset="2"/>
              </a:rPr>
              <a:t>  		</a:t>
            </a:r>
            <a:r>
              <a:rPr kumimoji="0" lang="pt-BR" altLang="zh-CN" sz="2000" b="0" i="0" u="none" strike="noStrike" cap="none" normalizeH="0" dirty="0">
                <a:ln>
                  <a:noFill/>
                </a:ln>
                <a:solidFill>
                  <a:schemeClr val="tx1"/>
                </a:solidFill>
                <a:effectLst/>
                <a:latin typeface="Times New Roman" panose="02020603050405020304" pitchFamily="18" charset="0"/>
                <a:ea typeface="New York" charset="0"/>
                <a:cs typeface="Times New Roman" panose="02020603050405020304" pitchFamily="18" charset="0"/>
                <a:sym typeface="Wingdings" panose="05000000000000000000" pitchFamily="2" charset="2"/>
              </a:rPr>
              <a:t>(eq. 2)</a:t>
            </a:r>
            <a:endParaRPr kumimoji="0" lang="pt-BR" altLang="zh-CN" sz="2000" b="0" i="0" u="none" strike="noStrike" cap="none" normalizeH="0" dirty="0">
              <a:ln>
                <a:noFill/>
              </a:ln>
              <a:solidFill>
                <a:schemeClr val="tx1"/>
              </a:solidFill>
              <a:effectLst/>
              <a:latin typeface="Times New Roman" panose="02020603050405020304" pitchFamily="18" charset="0"/>
              <a:ea typeface="New York" charset="0"/>
              <a:cs typeface="Times New Roman" panose="02020603050405020304" pitchFamily="18" charset="0"/>
              <a:sym typeface="Wingdings" panose="05000000000000000000" pitchFamily="2" charset="2"/>
            </a:endParaRPr>
          </a:p>
        </p:txBody>
      </p:sp>
      <p:sp>
        <p:nvSpPr>
          <p:cNvPr id="6" name="矩形 5"/>
          <p:cNvSpPr/>
          <p:nvPr/>
        </p:nvSpPr>
        <p:spPr>
          <a:xfrm>
            <a:off x="619430" y="3150079"/>
            <a:ext cx="7724470" cy="400110"/>
          </a:xfrm>
          <a:prstGeom prst="rect">
            <a:avLst/>
          </a:prstGeom>
        </p:spPr>
        <p:txBody>
          <a:bodyPr wrap="square">
            <a:spAutoFit/>
          </a:bodyPr>
          <a:lstStyle/>
          <a:p>
            <a:r>
              <a:rPr lang="pl-PL" sz="2000" dirty="0">
                <a:latin typeface="Times New Roman" panose="02020603050405020304" pitchFamily="18" charset="0"/>
                <a:cs typeface="Times New Roman" panose="02020603050405020304" pitchFamily="18" charset="0"/>
              </a:rPr>
              <a:t>I</a:t>
            </a:r>
            <a:r>
              <a:rPr lang="pl-PL" sz="2000" baseline="-25000" dirty="0">
                <a:latin typeface="Times New Roman" panose="02020603050405020304" pitchFamily="18" charset="0"/>
                <a:cs typeface="Times New Roman" panose="02020603050405020304" pitchFamily="18" charset="0"/>
              </a:rPr>
              <a:t>2</a:t>
            </a:r>
            <a:r>
              <a:rPr lang="pl-PL" sz="2000" dirty="0">
                <a:latin typeface="Times New Roman" panose="02020603050405020304" pitchFamily="18" charset="0"/>
                <a:cs typeface="Times New Roman" panose="02020603050405020304" pitchFamily="18" charset="0"/>
              </a:rPr>
              <a:t> (s) + Starch(aq) </a:t>
            </a:r>
            <a:r>
              <a:rPr lang="pl-PL" sz="2000" dirty="0">
                <a:latin typeface="Times New Roman" panose="02020603050405020304" pitchFamily="18" charset="0"/>
                <a:cs typeface="Times New Roman" panose="02020603050405020304" pitchFamily="18" charset="0"/>
                <a:sym typeface="Wingdings" panose="05000000000000000000"/>
              </a:rPr>
              <a:t></a:t>
            </a:r>
            <a:r>
              <a:rPr lang="pl-PL" sz="2000" dirty="0">
                <a:latin typeface="Times New Roman" panose="02020603050405020304" pitchFamily="18" charset="0"/>
                <a:cs typeface="Times New Roman" panose="02020603050405020304" pitchFamily="18" charset="0"/>
              </a:rPr>
              <a:t> I</a:t>
            </a:r>
            <a:r>
              <a:rPr lang="pl-PL" sz="2000" baseline="-25000" dirty="0">
                <a:latin typeface="Times New Roman" panose="02020603050405020304" pitchFamily="18" charset="0"/>
                <a:cs typeface="Times New Roman" panose="02020603050405020304" pitchFamily="18" charset="0"/>
              </a:rPr>
              <a:t>2</a:t>
            </a:r>
            <a:r>
              <a:rPr lang="pl-PL" sz="2000" dirty="0">
                <a:latin typeface="Times New Roman" panose="02020603050405020304" pitchFamily="18" charset="0"/>
                <a:cs typeface="Times New Roman" panose="02020603050405020304" pitchFamily="18" charset="0"/>
              </a:rPr>
              <a:t> -Starch(aq)			</a:t>
            </a:r>
            <a:r>
              <a:rPr lang="en-US" sz="2000" dirty="0">
                <a:latin typeface="Times New Roman" panose="02020603050405020304" pitchFamily="18" charset="0"/>
                <a:cs typeface="Times New Roman" panose="02020603050405020304" pitchFamily="18" charset="0"/>
              </a:rPr>
              <a:t>              </a:t>
            </a:r>
            <a:r>
              <a:rPr lang="pl-PL" sz="2000" dirty="0">
                <a:latin typeface="Times New Roman" panose="02020603050405020304" pitchFamily="18" charset="0"/>
                <a:cs typeface="Times New Roman" panose="02020603050405020304" pitchFamily="18" charset="0"/>
              </a:rPr>
              <a:t>(eq. 3)</a:t>
            </a:r>
            <a:endParaRPr lang="zh-CN" altLang="en-US" sz="2000" dirty="0">
              <a:latin typeface="Times New Roman" panose="02020603050405020304" pitchFamily="18" charset="0"/>
              <a:cs typeface="Times New Roman" panose="02020603050405020304" pitchFamily="18" charset="0"/>
            </a:endParaRPr>
          </a:p>
        </p:txBody>
      </p:sp>
      <p:pic>
        <p:nvPicPr>
          <p:cNvPr id="7" name="图片 6" descr="clock reaction.jpg"/>
          <p:cNvPicPr>
            <a:picLocks noChangeAspect="1"/>
          </p:cNvPicPr>
          <p:nvPr/>
        </p:nvPicPr>
        <p:blipFill>
          <a:blip r:embed="rId1"/>
          <a:stretch>
            <a:fillRect/>
          </a:stretch>
        </p:blipFill>
        <p:spPr>
          <a:xfrm>
            <a:off x="1339153" y="3982671"/>
            <a:ext cx="5641963" cy="2491867"/>
          </a:xfrm>
          <a:prstGeom prst="rect">
            <a:avLst/>
          </a:prstGeom>
        </p:spPr>
      </p:pic>
      <p:sp>
        <p:nvSpPr>
          <p:cNvPr id="8" name="TextBox 7"/>
          <p:cNvSpPr txBox="1"/>
          <p:nvPr/>
        </p:nvSpPr>
        <p:spPr>
          <a:xfrm>
            <a:off x="7329948" y="6091084"/>
            <a:ext cx="1292533" cy="369332"/>
          </a:xfrm>
          <a:prstGeom prst="rect">
            <a:avLst/>
          </a:prstGeom>
          <a:noFill/>
        </p:spPr>
        <p:txBody>
          <a:bodyPr wrap="none" rtlCol="0">
            <a:spAutoFit/>
          </a:bodyPr>
          <a:lstStyle/>
          <a:p>
            <a:r>
              <a:rPr lang="en-US" altLang="zh-CN" b="1" dirty="0"/>
              <a:t>Show video</a:t>
            </a:r>
            <a:endParaRPr lang="zh-CN" altLang="en-US"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Cross Mark-2.png"/>
          <p:cNvPicPr>
            <a:picLocks noChangeAspect="1"/>
          </p:cNvPicPr>
          <p:nvPr/>
        </p:nvPicPr>
        <p:blipFill>
          <a:blip r:embed="rId1"/>
          <a:stretch>
            <a:fillRect/>
          </a:stretch>
        </p:blipFill>
        <p:spPr>
          <a:xfrm>
            <a:off x="331289" y="1521795"/>
            <a:ext cx="8351815" cy="3484627"/>
          </a:xfrm>
          <a:prstGeom prst="rect">
            <a:avLst/>
          </a:prstGeom>
        </p:spPr>
      </p:pic>
      <p:pic>
        <p:nvPicPr>
          <p:cNvPr id="2050" name="Picture 2"/>
          <p:cNvPicPr>
            <a:picLocks noChangeAspect="1" noChangeArrowheads="1"/>
          </p:cNvPicPr>
          <p:nvPr/>
        </p:nvPicPr>
        <p:blipFill>
          <a:blip r:embed="rId2"/>
          <a:srcRect/>
          <a:stretch>
            <a:fillRect/>
          </a:stretch>
        </p:blipFill>
        <p:spPr bwMode="auto">
          <a:xfrm>
            <a:off x="985188" y="611402"/>
            <a:ext cx="6486836" cy="615131"/>
          </a:xfrm>
          <a:prstGeom prst="rect">
            <a:avLst/>
          </a:prstGeom>
          <a:noFill/>
          <a:ln w="9525">
            <a:noFill/>
            <a:miter lim="800000"/>
            <a:headEnd/>
            <a:tailEnd/>
          </a:ln>
          <a:effectLst/>
        </p:spPr>
      </p:pic>
      <p:sp>
        <p:nvSpPr>
          <p:cNvPr id="9" name="TextBox 8"/>
          <p:cNvSpPr txBox="1"/>
          <p:nvPr/>
        </p:nvSpPr>
        <p:spPr>
          <a:xfrm>
            <a:off x="316541" y="5190466"/>
            <a:ext cx="7536679" cy="369332"/>
          </a:xfrm>
          <a:prstGeom prst="rect">
            <a:avLst/>
          </a:prstGeom>
          <a:solidFill>
            <a:schemeClr val="bg1"/>
          </a:solidFill>
        </p:spPr>
        <p:txBody>
          <a:bodyPr wrap="none" rtlCol="0">
            <a:spAutoFit/>
          </a:bodyPr>
          <a:lstStyle/>
          <a:p>
            <a:r>
              <a:rPr lang="en-US" altLang="zh-CN" dirty="0"/>
              <a:t>Plot rate of reaction (1/time) Vs.  Concentration Or Temperature you varied</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1"/>
          <a:srcRect/>
          <a:stretch>
            <a:fillRect/>
          </a:stretch>
        </p:blipFill>
        <p:spPr bwMode="auto">
          <a:xfrm>
            <a:off x="542748" y="1687460"/>
            <a:ext cx="7876085" cy="1660423"/>
          </a:xfrm>
          <a:prstGeom prst="rect">
            <a:avLst/>
          </a:prstGeom>
          <a:noFill/>
          <a:ln w="9525">
            <a:noFill/>
            <a:miter lim="800000"/>
            <a:headEnd/>
            <a:tailEnd/>
          </a:ln>
          <a:effectLst/>
        </p:spPr>
      </p:pic>
      <p:sp>
        <p:nvSpPr>
          <p:cNvPr id="3" name="Title 1"/>
          <p:cNvSpPr txBox="1"/>
          <p:nvPr/>
        </p:nvSpPr>
        <p:spPr>
          <a:xfrm>
            <a:off x="822960" y="365760"/>
            <a:ext cx="7520940" cy="6971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2800" b="0" i="0" u="none" strike="noStrike" kern="1200" cap="all" spc="0" normalizeH="0" baseline="0" noProof="0" dirty="0">
                <a:ln>
                  <a:noFill/>
                </a:ln>
                <a:solidFill>
                  <a:schemeClr val="tx1"/>
                </a:solidFill>
                <a:effectLst/>
                <a:uLnTx/>
                <a:uFillTx/>
                <a:latin typeface="+mj-lt"/>
                <a:ea typeface="+mj-ea"/>
                <a:cs typeface="+mj-cs"/>
              </a:rPr>
              <a:t>Clock techniques</a:t>
            </a:r>
            <a:endParaRPr kumimoji="0" lang="en-US" sz="2800" b="0" i="0" u="none" strike="noStrike" kern="1200" cap="all" spc="0" normalizeH="0" baseline="0" noProof="0" dirty="0">
              <a:ln>
                <a:noFill/>
              </a:ln>
              <a:solidFill>
                <a:schemeClr val="tx1"/>
              </a:solidFill>
              <a:effectLst/>
              <a:uLnTx/>
              <a:uFillTx/>
              <a:latin typeface="+mj-lt"/>
              <a:ea typeface="+mj-ea"/>
              <a:cs typeface="+mj-cs"/>
            </a:endParaRPr>
          </a:p>
        </p:txBody>
      </p:sp>
      <p:sp>
        <p:nvSpPr>
          <p:cNvPr id="4" name="矩形 3"/>
          <p:cNvSpPr/>
          <p:nvPr/>
        </p:nvSpPr>
        <p:spPr>
          <a:xfrm>
            <a:off x="616488" y="3944882"/>
            <a:ext cx="3967561" cy="400110"/>
          </a:xfrm>
          <a:prstGeom prst="rect">
            <a:avLst/>
          </a:prstGeom>
        </p:spPr>
        <p:txBody>
          <a:bodyPr wrap="none">
            <a:spAutoFit/>
          </a:bodyPr>
          <a:lstStyle/>
          <a:p>
            <a:r>
              <a:rPr lang="en-US" sz="2000" dirty="0"/>
              <a:t>2 I</a:t>
            </a:r>
            <a:r>
              <a:rPr lang="en-US" sz="2000" baseline="30000" dirty="0"/>
              <a:t>−</a:t>
            </a:r>
            <a:r>
              <a:rPr lang="en-US" sz="2000" dirty="0"/>
              <a:t> + S</a:t>
            </a:r>
            <a:r>
              <a:rPr lang="en-US" sz="2000" baseline="-25000" dirty="0"/>
              <a:t>2</a:t>
            </a:r>
            <a:r>
              <a:rPr lang="en-US" sz="2000" dirty="0"/>
              <a:t>O</a:t>
            </a:r>
            <a:r>
              <a:rPr lang="en-US" sz="2000" baseline="-25000" dirty="0"/>
              <a:t>8</a:t>
            </a:r>
            <a:r>
              <a:rPr lang="en-US" sz="2000" baseline="30000" dirty="0"/>
              <a:t>2−</a:t>
            </a:r>
            <a:r>
              <a:rPr lang="en-US" sz="2000" dirty="0"/>
              <a:t> → I</a:t>
            </a:r>
            <a:r>
              <a:rPr lang="en-US" sz="2000" baseline="-25000" dirty="0"/>
              <a:t>2</a:t>
            </a:r>
            <a:r>
              <a:rPr lang="en-US" sz="2000" dirty="0"/>
              <a:t> + 2 SO</a:t>
            </a:r>
            <a:r>
              <a:rPr lang="en-US" sz="2000" baseline="-25000" dirty="0"/>
              <a:t>4</a:t>
            </a:r>
            <a:r>
              <a:rPr lang="en-US" sz="2000" baseline="30000" dirty="0"/>
              <a:t>2−   </a:t>
            </a:r>
            <a:r>
              <a:rPr lang="en-US" sz="2000" dirty="0"/>
              <a:t>(slow)</a:t>
            </a:r>
            <a:endParaRPr lang="zh-CN" altLang="en-US" sz="2000" dirty="0"/>
          </a:p>
        </p:txBody>
      </p:sp>
      <p:sp>
        <p:nvSpPr>
          <p:cNvPr id="5" name="矩形 4"/>
          <p:cNvSpPr/>
          <p:nvPr/>
        </p:nvSpPr>
        <p:spPr>
          <a:xfrm>
            <a:off x="2193281" y="4630993"/>
            <a:ext cx="3955891" cy="400110"/>
          </a:xfrm>
          <a:prstGeom prst="rect">
            <a:avLst/>
          </a:prstGeom>
        </p:spPr>
        <p:txBody>
          <a:bodyPr wrap="none">
            <a:spAutoFit/>
          </a:bodyPr>
          <a:lstStyle/>
          <a:p>
            <a:r>
              <a:rPr lang="en-US" sz="2000" dirty="0"/>
              <a:t>I</a:t>
            </a:r>
            <a:r>
              <a:rPr lang="en-US" sz="2000" baseline="-25000" dirty="0"/>
              <a:t>2</a:t>
            </a:r>
            <a:r>
              <a:rPr lang="en-US" sz="2000" dirty="0"/>
              <a:t> + 2 S</a:t>
            </a:r>
            <a:r>
              <a:rPr lang="en-US" sz="2000" baseline="-25000" dirty="0"/>
              <a:t>2</a:t>
            </a:r>
            <a:r>
              <a:rPr lang="en-US" sz="2000" dirty="0"/>
              <a:t>O</a:t>
            </a:r>
            <a:r>
              <a:rPr lang="en-US" sz="2000" baseline="-25000" dirty="0"/>
              <a:t>3</a:t>
            </a:r>
            <a:r>
              <a:rPr lang="en-US" sz="2000" baseline="30000" dirty="0"/>
              <a:t>2−</a:t>
            </a:r>
            <a:r>
              <a:rPr lang="en-US" sz="2000" dirty="0"/>
              <a:t> → 2 I</a:t>
            </a:r>
            <a:r>
              <a:rPr lang="en-US" sz="2000" baseline="30000" dirty="0"/>
              <a:t>−</a:t>
            </a:r>
            <a:r>
              <a:rPr lang="en-US" sz="2000" dirty="0"/>
              <a:t> + S</a:t>
            </a:r>
            <a:r>
              <a:rPr lang="en-US" sz="2000" baseline="-25000" dirty="0"/>
              <a:t>4</a:t>
            </a:r>
            <a:r>
              <a:rPr lang="en-US" sz="2000" dirty="0"/>
              <a:t>O</a:t>
            </a:r>
            <a:r>
              <a:rPr lang="en-US" sz="2000" baseline="-25000" dirty="0"/>
              <a:t>6</a:t>
            </a:r>
            <a:r>
              <a:rPr lang="en-US" sz="2000" baseline="30000" dirty="0"/>
              <a:t>2−  </a:t>
            </a:r>
            <a:r>
              <a:rPr lang="en-US" sz="2000" dirty="0"/>
              <a:t>(fast)</a:t>
            </a:r>
            <a:endParaRPr lang="zh-CN" altLang="en-US" sz="2000" dirty="0"/>
          </a:p>
        </p:txBody>
      </p:sp>
      <p:cxnSp>
        <p:nvCxnSpPr>
          <p:cNvPr id="7" name="直接连接符 6"/>
          <p:cNvCxnSpPr/>
          <p:nvPr/>
        </p:nvCxnSpPr>
        <p:spPr>
          <a:xfrm>
            <a:off x="0" y="3628103"/>
            <a:ext cx="9144000" cy="1588"/>
          </a:xfrm>
          <a:prstGeom prst="line">
            <a:avLst/>
          </a:prstGeom>
        </p:spPr>
        <p:style>
          <a:lnRef idx="2">
            <a:schemeClr val="accent2"/>
          </a:lnRef>
          <a:fillRef idx="0">
            <a:schemeClr val="accent2"/>
          </a:fillRef>
          <a:effectRef idx="1">
            <a:schemeClr val="accent2"/>
          </a:effectRef>
          <a:fontRef idx="minor">
            <a:schemeClr val="tx1"/>
          </a:fontRef>
        </p:style>
      </p:cxnSp>
      <p:sp>
        <p:nvSpPr>
          <p:cNvPr id="9" name="TextBox 8"/>
          <p:cNvSpPr txBox="1"/>
          <p:nvPr/>
        </p:nvSpPr>
        <p:spPr>
          <a:xfrm>
            <a:off x="516180" y="1092356"/>
            <a:ext cx="2473754" cy="400110"/>
          </a:xfrm>
          <a:prstGeom prst="rect">
            <a:avLst/>
          </a:prstGeom>
          <a:noFill/>
        </p:spPr>
        <p:txBody>
          <a:bodyPr wrap="none" rtlCol="0">
            <a:spAutoFit/>
          </a:bodyPr>
          <a:lstStyle/>
          <a:p>
            <a:r>
              <a:rPr lang="en-US" altLang="zh-CN" sz="2000" dirty="0"/>
              <a:t>Other clock reactions</a:t>
            </a:r>
            <a:endParaRPr lang="zh-CN" altLang="en-US" sz="2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Other Clock reactions</a:t>
            </a:r>
            <a:endParaRPr lang="zh-CN" altLang="en-US" dirty="0"/>
          </a:p>
        </p:txBody>
      </p:sp>
      <p:sp>
        <p:nvSpPr>
          <p:cNvPr id="3" name="内容占位符 2"/>
          <p:cNvSpPr>
            <a:spLocks noGrp="1"/>
          </p:cNvSpPr>
          <p:nvPr>
            <p:ph idx="1"/>
          </p:nvPr>
        </p:nvSpPr>
        <p:spPr>
          <a:xfrm>
            <a:off x="215900" y="1100628"/>
            <a:ext cx="8356600" cy="5363672"/>
          </a:xfrm>
        </p:spPr>
        <p:txBody>
          <a:bodyPr>
            <a:normAutofit fontScale="92500" lnSpcReduction="10000"/>
          </a:bodyPr>
          <a:lstStyle/>
          <a:p>
            <a:pPr fontAlgn="base"/>
            <a:r>
              <a:rPr lang="en-US" altLang="zh-CN" sz="2000" b="0" dirty="0">
                <a:latin typeface="+mj-lt"/>
              </a:rPr>
              <a:t>1. Sodium pyrosulfite reacts with water to form sodium bisulfite:</a:t>
            </a:r>
            <a:endParaRPr lang="en-US" altLang="zh-CN" sz="2000" b="0" dirty="0">
              <a:latin typeface="+mj-lt"/>
            </a:endParaRPr>
          </a:p>
          <a:p>
            <a:pPr fontAlgn="base"/>
            <a:r>
              <a:rPr lang="en-US" altLang="zh-CN" sz="2000" b="0" dirty="0">
                <a:latin typeface="+mj-lt"/>
              </a:rPr>
              <a:t>		Na</a:t>
            </a:r>
            <a:r>
              <a:rPr lang="en-US" altLang="zh-CN" sz="2000" b="0" baseline="-25000" dirty="0">
                <a:latin typeface="+mj-lt"/>
              </a:rPr>
              <a:t>2</a:t>
            </a:r>
            <a:r>
              <a:rPr lang="en-US" altLang="zh-CN" sz="2000" b="0" dirty="0">
                <a:latin typeface="+mj-lt"/>
              </a:rPr>
              <a:t>S</a:t>
            </a:r>
            <a:r>
              <a:rPr lang="en-US" altLang="zh-CN" sz="2000" b="0" baseline="-25000" dirty="0">
                <a:latin typeface="+mj-lt"/>
              </a:rPr>
              <a:t>2</a:t>
            </a:r>
            <a:r>
              <a:rPr lang="en-US" altLang="zh-CN" sz="2000" b="0" dirty="0">
                <a:latin typeface="+mj-lt"/>
              </a:rPr>
              <a:t>O</a:t>
            </a:r>
            <a:r>
              <a:rPr lang="en-US" altLang="zh-CN" sz="2000" b="0" baseline="-25000" dirty="0">
                <a:latin typeface="+mj-lt"/>
              </a:rPr>
              <a:t>5</a:t>
            </a:r>
            <a:r>
              <a:rPr lang="zh-CN" altLang="en-US" sz="2000" b="0" dirty="0">
                <a:latin typeface="+mj-lt"/>
              </a:rPr>
              <a:t> </a:t>
            </a:r>
            <a:r>
              <a:rPr lang="en-US" altLang="zh-CN" sz="2000" b="0" dirty="0">
                <a:latin typeface="+mj-lt"/>
              </a:rPr>
              <a:t>+ H</a:t>
            </a:r>
            <a:r>
              <a:rPr lang="en-US" altLang="zh-CN" sz="2000" b="0" baseline="-25000" dirty="0">
                <a:latin typeface="+mj-lt"/>
              </a:rPr>
              <a:t>2</a:t>
            </a:r>
            <a:r>
              <a:rPr lang="en-US" altLang="zh-CN" sz="2000" b="0" dirty="0">
                <a:latin typeface="+mj-lt"/>
              </a:rPr>
              <a:t>O → 2 NaHSO</a:t>
            </a:r>
            <a:r>
              <a:rPr lang="en-US" altLang="zh-CN" sz="2000" b="0" baseline="-25000" dirty="0">
                <a:latin typeface="+mj-lt"/>
              </a:rPr>
              <a:t>3</a:t>
            </a:r>
            <a:endParaRPr lang="zh-CN" altLang="en-US" sz="2000" b="0" dirty="0">
              <a:latin typeface="+mj-lt"/>
            </a:endParaRPr>
          </a:p>
          <a:p>
            <a:pPr fontAlgn="base"/>
            <a:r>
              <a:rPr lang="en-US" altLang="zh-CN" sz="2000" b="0" dirty="0">
                <a:latin typeface="+mj-lt"/>
              </a:rPr>
              <a:t>2. Sodium bisulfite reduces iodate ion into iodide ion:</a:t>
            </a:r>
            <a:endParaRPr lang="en-US" altLang="zh-CN" sz="2000" b="0" dirty="0">
              <a:latin typeface="+mj-lt"/>
            </a:endParaRPr>
          </a:p>
          <a:p>
            <a:pPr fontAlgn="base"/>
            <a:r>
              <a:rPr lang="en-US" altLang="zh-CN" sz="2000" b="0" dirty="0">
                <a:latin typeface="+mj-lt"/>
              </a:rPr>
              <a:t>		IO</a:t>
            </a:r>
            <a:r>
              <a:rPr lang="en-US" altLang="zh-CN" sz="2000" b="0" baseline="-25000" dirty="0">
                <a:latin typeface="+mj-lt"/>
              </a:rPr>
              <a:t>3</a:t>
            </a:r>
            <a:r>
              <a:rPr lang="en-US" altLang="zh-CN" sz="2000" b="0" baseline="30000" dirty="0">
                <a:latin typeface="+mj-lt"/>
              </a:rPr>
              <a:t>-</a:t>
            </a:r>
            <a:r>
              <a:rPr lang="zh-CN" altLang="en-US" sz="2000" b="0" dirty="0">
                <a:latin typeface="+mj-lt"/>
              </a:rPr>
              <a:t> </a:t>
            </a:r>
            <a:r>
              <a:rPr lang="en-US" altLang="zh-CN" sz="2000" b="0" dirty="0">
                <a:latin typeface="+mj-lt"/>
              </a:rPr>
              <a:t>+ 3 HSO</a:t>
            </a:r>
            <a:r>
              <a:rPr lang="en-US" altLang="zh-CN" sz="2000" b="0" baseline="-25000" dirty="0">
                <a:latin typeface="+mj-lt"/>
              </a:rPr>
              <a:t>3</a:t>
            </a:r>
            <a:r>
              <a:rPr lang="en-US" altLang="zh-CN" sz="2000" b="0" baseline="30000" dirty="0">
                <a:latin typeface="+mj-lt"/>
              </a:rPr>
              <a:t>-</a:t>
            </a:r>
            <a:r>
              <a:rPr lang="zh-CN" altLang="en-US" sz="2000" b="0" dirty="0">
                <a:latin typeface="+mj-lt"/>
              </a:rPr>
              <a:t> → </a:t>
            </a:r>
            <a:r>
              <a:rPr lang="en-US" altLang="zh-CN" sz="2000" b="0" dirty="0">
                <a:latin typeface="+mj-lt"/>
              </a:rPr>
              <a:t>I</a:t>
            </a:r>
            <a:r>
              <a:rPr lang="en-US" altLang="zh-CN" sz="2000" b="0" baseline="30000" dirty="0">
                <a:latin typeface="+mj-lt"/>
              </a:rPr>
              <a:t>-</a:t>
            </a:r>
            <a:r>
              <a:rPr lang="zh-CN" altLang="en-US" sz="2000" b="0" dirty="0">
                <a:latin typeface="+mj-lt"/>
              </a:rPr>
              <a:t> </a:t>
            </a:r>
            <a:r>
              <a:rPr lang="en-US" altLang="zh-CN" sz="2000" b="0" dirty="0">
                <a:latin typeface="+mj-lt"/>
              </a:rPr>
              <a:t>+ 3 SO</a:t>
            </a:r>
            <a:r>
              <a:rPr lang="en-US" altLang="zh-CN" sz="2000" b="0" baseline="-25000" dirty="0">
                <a:latin typeface="+mj-lt"/>
              </a:rPr>
              <a:t>4</a:t>
            </a:r>
            <a:r>
              <a:rPr lang="en-US" altLang="zh-CN" sz="2000" b="0" baseline="30000" dirty="0">
                <a:latin typeface="+mj-lt"/>
              </a:rPr>
              <a:t>2-</a:t>
            </a:r>
            <a:r>
              <a:rPr lang="zh-CN" altLang="en-US" sz="2000" b="0" dirty="0">
                <a:latin typeface="+mj-lt"/>
              </a:rPr>
              <a:t> </a:t>
            </a:r>
            <a:r>
              <a:rPr lang="en-US" altLang="zh-CN" sz="2000" b="0" dirty="0">
                <a:latin typeface="+mj-lt"/>
              </a:rPr>
              <a:t>+ 3 H</a:t>
            </a:r>
            <a:r>
              <a:rPr lang="en-US" altLang="zh-CN" sz="2000" b="0" baseline="30000" dirty="0">
                <a:latin typeface="+mj-lt"/>
              </a:rPr>
              <a:t>+</a:t>
            </a:r>
            <a:endParaRPr lang="zh-CN" altLang="en-US" sz="2000" b="0" dirty="0">
              <a:latin typeface="+mj-lt"/>
            </a:endParaRPr>
          </a:p>
          <a:p>
            <a:pPr fontAlgn="base"/>
            <a:r>
              <a:rPr lang="en-US" altLang="zh-CN" sz="2000" b="0" dirty="0">
                <a:latin typeface="+mj-lt"/>
              </a:rPr>
              <a:t>3. With the increasing concentration of iodide ion, mercury (II) ion reacts with it to form orange precipitate:</a:t>
            </a:r>
            <a:endParaRPr lang="en-US" altLang="zh-CN" sz="2000" b="0" dirty="0">
              <a:latin typeface="+mj-lt"/>
            </a:endParaRPr>
          </a:p>
          <a:p>
            <a:pPr fontAlgn="base"/>
            <a:r>
              <a:rPr lang="en-US" altLang="zh-CN" sz="2000" b="0" dirty="0">
                <a:latin typeface="+mj-lt"/>
              </a:rPr>
              <a:t>		Hg</a:t>
            </a:r>
            <a:r>
              <a:rPr lang="en-US" altLang="zh-CN" sz="2000" b="0" baseline="30000" dirty="0">
                <a:latin typeface="+mj-lt"/>
              </a:rPr>
              <a:t>2+</a:t>
            </a:r>
            <a:r>
              <a:rPr lang="zh-CN" altLang="en-US" sz="2000" b="0" dirty="0">
                <a:latin typeface="+mj-lt"/>
              </a:rPr>
              <a:t> </a:t>
            </a:r>
            <a:r>
              <a:rPr lang="en-US" altLang="zh-CN" sz="2000" b="0" dirty="0">
                <a:latin typeface="+mj-lt"/>
              </a:rPr>
              <a:t>+ 2 I</a:t>
            </a:r>
            <a:r>
              <a:rPr lang="en-US" altLang="zh-CN" sz="2000" b="0" baseline="30000" dirty="0">
                <a:latin typeface="+mj-lt"/>
              </a:rPr>
              <a:t>-</a:t>
            </a:r>
            <a:r>
              <a:rPr lang="zh-CN" altLang="en-US" sz="2000" b="0" dirty="0">
                <a:latin typeface="+mj-lt"/>
              </a:rPr>
              <a:t> → </a:t>
            </a:r>
            <a:r>
              <a:rPr lang="en-US" altLang="zh-CN" sz="2000" b="0" dirty="0">
                <a:latin typeface="+mj-lt"/>
              </a:rPr>
              <a:t>HgI</a:t>
            </a:r>
            <a:r>
              <a:rPr lang="en-US" altLang="zh-CN" sz="2000" b="0" baseline="-25000" dirty="0">
                <a:latin typeface="+mj-lt"/>
              </a:rPr>
              <a:t>2 </a:t>
            </a:r>
            <a:r>
              <a:rPr lang="en-US" altLang="zh-CN" sz="2000" b="0" dirty="0">
                <a:latin typeface="+mj-lt"/>
              </a:rPr>
              <a:t>(s)</a:t>
            </a:r>
            <a:endParaRPr lang="zh-CN" altLang="en-US" sz="2000" b="0" dirty="0">
              <a:latin typeface="+mj-lt"/>
            </a:endParaRPr>
          </a:p>
          <a:p>
            <a:pPr fontAlgn="base"/>
            <a:r>
              <a:rPr lang="en-US" altLang="zh-CN" sz="2000" b="0" dirty="0">
                <a:latin typeface="+mj-lt"/>
              </a:rPr>
              <a:t>4. The rest of iodide ion reacts with iodate ion to form element iodine, which reacts with starch to give dark blue (almost black) color:</a:t>
            </a:r>
            <a:endParaRPr lang="en-US" altLang="zh-CN" sz="2000" b="0" dirty="0">
              <a:latin typeface="+mj-lt"/>
            </a:endParaRPr>
          </a:p>
          <a:p>
            <a:pPr fontAlgn="base"/>
            <a:r>
              <a:rPr lang="en-US" altLang="zh-CN" sz="2000" b="0" dirty="0">
                <a:latin typeface="+mj-lt"/>
              </a:rPr>
              <a:t>		IO</a:t>
            </a:r>
            <a:r>
              <a:rPr lang="en-US" altLang="zh-CN" sz="2000" b="0" baseline="-25000" dirty="0">
                <a:latin typeface="+mj-lt"/>
              </a:rPr>
              <a:t>3</a:t>
            </a:r>
            <a:r>
              <a:rPr lang="en-US" altLang="zh-CN" sz="2000" b="0" baseline="30000" dirty="0">
                <a:latin typeface="+mj-lt"/>
              </a:rPr>
              <a:t>-</a:t>
            </a:r>
            <a:r>
              <a:rPr lang="zh-CN" altLang="en-US" sz="2000" b="0" dirty="0">
                <a:latin typeface="+mj-lt"/>
              </a:rPr>
              <a:t> </a:t>
            </a:r>
            <a:r>
              <a:rPr lang="en-US" altLang="zh-CN" sz="2000" b="0" dirty="0">
                <a:latin typeface="+mj-lt"/>
              </a:rPr>
              <a:t>+ 5 I</a:t>
            </a:r>
            <a:r>
              <a:rPr lang="en-US" altLang="zh-CN" sz="2000" b="0" baseline="30000" dirty="0">
                <a:latin typeface="+mj-lt"/>
              </a:rPr>
              <a:t>-</a:t>
            </a:r>
            <a:r>
              <a:rPr lang="zh-CN" altLang="en-US" sz="2000" b="0" dirty="0">
                <a:latin typeface="+mj-lt"/>
              </a:rPr>
              <a:t> </a:t>
            </a:r>
            <a:r>
              <a:rPr lang="en-US" altLang="zh-CN" sz="2000" b="0" dirty="0">
                <a:latin typeface="+mj-lt"/>
              </a:rPr>
              <a:t>+ 6 H</a:t>
            </a:r>
            <a:r>
              <a:rPr lang="en-US" altLang="zh-CN" sz="2000" b="0" baseline="30000" dirty="0">
                <a:latin typeface="+mj-lt"/>
              </a:rPr>
              <a:t>+</a:t>
            </a:r>
            <a:r>
              <a:rPr lang="zh-CN" altLang="en-US" sz="2000" b="0" dirty="0">
                <a:latin typeface="+mj-lt"/>
              </a:rPr>
              <a:t> → </a:t>
            </a:r>
            <a:r>
              <a:rPr lang="en-US" altLang="zh-CN" sz="2000" b="0" dirty="0">
                <a:latin typeface="+mj-lt"/>
              </a:rPr>
              <a:t>3 I</a:t>
            </a:r>
            <a:r>
              <a:rPr lang="en-US" altLang="zh-CN" sz="2000" b="0" baseline="-25000" dirty="0">
                <a:latin typeface="+mj-lt"/>
              </a:rPr>
              <a:t>2</a:t>
            </a:r>
            <a:r>
              <a:rPr lang="zh-CN" altLang="en-US" sz="2000" b="0" dirty="0">
                <a:latin typeface="+mj-lt"/>
              </a:rPr>
              <a:t> </a:t>
            </a:r>
            <a:r>
              <a:rPr lang="en-US" altLang="zh-CN" sz="2000" b="0" dirty="0">
                <a:latin typeface="+mj-lt"/>
              </a:rPr>
              <a:t>+ 3 H</a:t>
            </a:r>
            <a:r>
              <a:rPr lang="en-US" altLang="zh-CN" sz="2000" b="0" baseline="-25000" dirty="0">
                <a:latin typeface="+mj-lt"/>
              </a:rPr>
              <a:t>2</a:t>
            </a:r>
            <a:r>
              <a:rPr lang="en-US" altLang="zh-CN" sz="2000" b="0" dirty="0">
                <a:latin typeface="+mj-lt"/>
              </a:rPr>
              <a:t>O</a:t>
            </a:r>
            <a:endParaRPr lang="en-US" altLang="zh-CN" sz="2000" b="0" dirty="0">
              <a:latin typeface="+mj-lt"/>
            </a:endParaRPr>
          </a:p>
          <a:p>
            <a:pPr fontAlgn="base"/>
            <a:r>
              <a:rPr lang="en-US" altLang="zh-CN" sz="2000" dirty="0">
                <a:latin typeface="+mj-lt"/>
              </a:rPr>
              <a:t>P.S.: </a:t>
            </a:r>
            <a:r>
              <a:rPr lang="en-US" altLang="zh-CN" sz="2000" b="0" dirty="0">
                <a:latin typeface="+mj-lt"/>
              </a:rPr>
              <a:t>The Old Nassau reaction or Halloween reaction is a chemical clock reaction in which a clear solution turns orange and then black. This reaction was discovered by two undergraduate students at Princeton University researching the inhibition of the iodine clock reaction (or Landolt reaction) by Hg</a:t>
            </a:r>
            <a:r>
              <a:rPr lang="en-US" altLang="zh-CN" sz="2000" b="0" baseline="30000" dirty="0">
                <a:latin typeface="+mj-lt"/>
              </a:rPr>
              <a:t>2+</a:t>
            </a:r>
            <a:r>
              <a:rPr lang="en-US" altLang="zh-CN" sz="2000" b="0" dirty="0">
                <a:latin typeface="+mj-lt"/>
              </a:rPr>
              <a:t>, resulting in the formation of orange HgI</a:t>
            </a:r>
            <a:r>
              <a:rPr lang="en-US" altLang="zh-CN" sz="2000" b="0" baseline="-25000" dirty="0">
                <a:latin typeface="+mj-lt"/>
              </a:rPr>
              <a:t>2</a:t>
            </a:r>
            <a:r>
              <a:rPr lang="en-US" altLang="zh-CN" sz="2000" b="0" dirty="0">
                <a:latin typeface="+mj-lt"/>
              </a:rPr>
              <a:t>. Orange and black are the school colors of Princeton University, and "Old Nassau" is a nickname for Princeton, named for its historic administration building, Nassau Hall.</a:t>
            </a:r>
            <a:endParaRPr lang="zh-CN" altLang="en-US" sz="2000" b="0" dirty="0">
              <a:latin typeface="+mj-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69900" y="269955"/>
            <a:ext cx="8026399" cy="48100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813435" y="97155"/>
            <a:ext cx="7517130" cy="65786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39276" y="399407"/>
            <a:ext cx="4610523" cy="623347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98475" y="149225"/>
            <a:ext cx="8049260" cy="650367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457199" y="935527"/>
            <a:ext cx="8309569" cy="1972893"/>
          </a:xfrm>
          <a:prstGeom prst="rect">
            <a:avLst/>
          </a:prstGeom>
          <a:ln>
            <a:noFill/>
          </a:ln>
        </p:spPr>
        <p:style>
          <a:lnRef idx="2">
            <a:schemeClr val="accent2"/>
          </a:lnRef>
          <a:fillRef idx="1">
            <a:schemeClr val="lt1"/>
          </a:fillRef>
          <a:effectRef idx="0">
            <a:schemeClr val="accent2"/>
          </a:effectRef>
          <a:fontRef idx="minor">
            <a:schemeClr val="dk1"/>
          </a:fontRef>
        </p:style>
        <p:txBody>
          <a:bodyPr/>
          <a:lstStyle>
            <a:lvl1pPr marL="342900" indent="-342900" algn="l" defTabSz="914400" rtl="0" eaLnBrk="1" latinLnBrk="0" hangingPunct="1">
              <a:spcBef>
                <a:spcPts val="800"/>
              </a:spcBef>
              <a:buFont typeface="Arial" panose="020B0604020202020204" pitchFamily="34" charset="0"/>
              <a:buNone/>
              <a:defRPr sz="1600" b="1" kern="1200">
                <a:solidFill>
                  <a:schemeClr val="tx1"/>
                </a:solidFill>
                <a:latin typeface="+mn-lt"/>
                <a:ea typeface="+mn-ea"/>
                <a:cs typeface="+mn-cs"/>
              </a:defRPr>
            </a:lvl1pPr>
            <a:lvl2pPr marL="1739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2pPr>
            <a:lvl3pPr marL="4025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3pPr>
            <a:lvl4pPr marL="6311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8597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r>
              <a:rPr lang="en-US" sz="2400" dirty="0">
                <a:latin typeface="Arial" panose="020B0604020202020204" pitchFamily="34" charset="0"/>
                <a:cs typeface="Times New Roman" panose="02020603050405020304" pitchFamily="18" charset="0"/>
              </a:rPr>
              <a:t>Two species</a:t>
            </a:r>
            <a:r>
              <a:rPr lang="tr-TR" sz="2400" dirty="0">
                <a:latin typeface="Arial" panose="020B0604020202020204" pitchFamily="34" charset="0"/>
              </a:rPr>
              <a:t> (</a:t>
            </a:r>
            <a:r>
              <a:rPr lang="en-US" sz="2400" dirty="0">
                <a:latin typeface="Arial" panose="020B0604020202020204" pitchFamily="34" charset="0"/>
                <a:cs typeface="Times New Roman" panose="02020603050405020304" pitchFamily="18" charset="0"/>
              </a:rPr>
              <a:t>molecule, ion, or atom</a:t>
            </a:r>
            <a:r>
              <a:rPr lang="tr-TR" sz="2400" dirty="0">
                <a:latin typeface="Arial" panose="020B0604020202020204" pitchFamily="34" charset="0"/>
              </a:rPr>
              <a:t>)</a:t>
            </a:r>
            <a:r>
              <a:rPr lang="en-US" sz="2400" dirty="0">
                <a:latin typeface="Arial" panose="020B0604020202020204" pitchFamily="34" charset="0"/>
                <a:cs typeface="Times New Roman" panose="02020603050405020304" pitchFamily="18" charset="0"/>
              </a:rPr>
              <a:t> can only react together if they come into </a:t>
            </a:r>
            <a:r>
              <a:rPr lang="en-US" sz="2400" dirty="0">
                <a:solidFill>
                  <a:schemeClr val="accent2"/>
                </a:solidFill>
                <a:latin typeface="Arial" panose="020B0604020202020204" pitchFamily="34" charset="0"/>
                <a:cs typeface="Times New Roman" panose="02020603050405020304" pitchFamily="18" charset="0"/>
              </a:rPr>
              <a:t>contact</a:t>
            </a:r>
            <a:r>
              <a:rPr lang="en-US" sz="2400" dirty="0">
                <a:latin typeface="Arial" panose="020B0604020202020204" pitchFamily="34" charset="0"/>
                <a:cs typeface="Times New Roman" panose="02020603050405020304" pitchFamily="18" charset="0"/>
              </a:rPr>
              <a:t> with each other. </a:t>
            </a:r>
            <a:endParaRPr lang="tr-TR" sz="2400" dirty="0">
              <a:latin typeface="Arial" panose="020B0604020202020204" pitchFamily="34" charset="0"/>
            </a:endParaRPr>
          </a:p>
          <a:p>
            <a:endParaRPr lang="tr-TR" sz="2400" dirty="0">
              <a:latin typeface="Arial" panose="020B0604020202020204" pitchFamily="34" charset="0"/>
            </a:endParaRPr>
          </a:p>
          <a:p>
            <a:r>
              <a:rPr lang="en-US" sz="2400" dirty="0">
                <a:latin typeface="Arial" panose="020B0604020202020204" pitchFamily="34" charset="0"/>
                <a:cs typeface="Times New Roman" panose="02020603050405020304" pitchFamily="18" charset="0"/>
              </a:rPr>
              <a:t>They first have to </a:t>
            </a:r>
            <a:r>
              <a:rPr lang="en-US" sz="2400" dirty="0">
                <a:solidFill>
                  <a:srgbClr val="F96A1B"/>
                </a:solidFill>
                <a:latin typeface="Arial" panose="020B0604020202020204" pitchFamily="34" charset="0"/>
                <a:cs typeface="Times New Roman" panose="02020603050405020304" pitchFamily="18" charset="0"/>
              </a:rPr>
              <a:t>collide</a:t>
            </a:r>
            <a:r>
              <a:rPr lang="en-US" sz="2400" dirty="0">
                <a:latin typeface="Arial" panose="020B0604020202020204" pitchFamily="34" charset="0"/>
                <a:cs typeface="Times New Roman" panose="02020603050405020304" pitchFamily="18" charset="0"/>
              </a:rPr>
              <a:t>, and then they </a:t>
            </a:r>
            <a:r>
              <a:rPr lang="en-US" sz="2400" i="1" dirty="0">
                <a:solidFill>
                  <a:srgbClr val="F96A1B"/>
                </a:solidFill>
                <a:latin typeface="Arial" panose="020B0604020202020204" pitchFamily="34" charset="0"/>
                <a:cs typeface="Times New Roman" panose="02020603050405020304" pitchFamily="18" charset="0"/>
              </a:rPr>
              <a:t>MAY</a:t>
            </a:r>
            <a:r>
              <a:rPr lang="en-US" sz="2400" dirty="0">
                <a:solidFill>
                  <a:srgbClr val="F96A1B"/>
                </a:solidFill>
                <a:latin typeface="Arial" panose="020B0604020202020204" pitchFamily="34" charset="0"/>
                <a:cs typeface="Times New Roman" panose="02020603050405020304" pitchFamily="18" charset="0"/>
              </a:rPr>
              <a:t> react</a:t>
            </a:r>
            <a:r>
              <a:rPr lang="en-US" sz="2400" dirty="0">
                <a:latin typeface="Arial" panose="020B0604020202020204" pitchFamily="34"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endParaRPr>
          </a:p>
        </p:txBody>
      </p:sp>
      <p:pic>
        <p:nvPicPr>
          <p:cNvPr id="3" name="Picture 2" descr="6-2 bumperslow.gi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76083" y="3145947"/>
            <a:ext cx="3676191" cy="3352298"/>
          </a:xfrm>
          <a:prstGeom prst="rect">
            <a:avLst/>
          </a:prstGeom>
        </p:spPr>
      </p:pic>
      <p:sp>
        <p:nvSpPr>
          <p:cNvPr id="4" name="标题 1"/>
          <p:cNvSpPr txBox="1"/>
          <p:nvPr/>
        </p:nvSpPr>
        <p:spPr>
          <a:xfrm>
            <a:off x="822960" y="365760"/>
            <a:ext cx="7520940" cy="548640"/>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altLang="zh-CN" dirty="0"/>
              <a:t>Collision theory</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685800" y="249555"/>
            <a:ext cx="7772400" cy="604520"/>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b="1" dirty="0">
                <a:solidFill>
                  <a:schemeClr val="accent2"/>
                </a:solidFill>
                <a:latin typeface="Arial" panose="020B0604020202020204" pitchFamily="34" charset="0"/>
                <a:cs typeface="Times New Roman" panose="02020603050405020304" pitchFamily="18" charset="0"/>
              </a:rPr>
              <a:t>Why "</a:t>
            </a:r>
            <a:r>
              <a:rPr lang="en-US" b="1" i="1" dirty="0">
                <a:solidFill>
                  <a:schemeClr val="accent2"/>
                </a:solidFill>
                <a:latin typeface="Arial" panose="020B0604020202020204" pitchFamily="34" charset="0"/>
                <a:cs typeface="Times New Roman" panose="02020603050405020304" pitchFamily="18" charset="0"/>
              </a:rPr>
              <a:t>may</a:t>
            </a:r>
            <a:r>
              <a:rPr lang="en-US" b="1" dirty="0">
                <a:solidFill>
                  <a:schemeClr val="accent2"/>
                </a:solidFill>
                <a:latin typeface="Arial" panose="020B0604020202020204" pitchFamily="34" charset="0"/>
                <a:cs typeface="Times New Roman" panose="02020603050405020304" pitchFamily="18" charset="0"/>
              </a:rPr>
              <a:t> react"?</a:t>
            </a:r>
            <a:r>
              <a:rPr lang="en-US" dirty="0">
                <a:solidFill>
                  <a:schemeClr val="accent2"/>
                </a:solidFill>
                <a:latin typeface="Arial" panose="020B0604020202020204" pitchFamily="34" charset="0"/>
                <a:cs typeface="Times New Roman" panose="02020603050405020304" pitchFamily="18" charset="0"/>
              </a:rPr>
              <a:t> </a:t>
            </a:r>
            <a:endParaRPr lang="en-US" dirty="0">
              <a:solidFill>
                <a:schemeClr val="accent2"/>
              </a:solidFill>
              <a:latin typeface="Arial" panose="020B0604020202020204" pitchFamily="34" charset="0"/>
              <a:cs typeface="Times New Roman" panose="02020603050405020304" pitchFamily="18" charset="0"/>
            </a:endParaRPr>
          </a:p>
        </p:txBody>
      </p:sp>
      <p:sp>
        <p:nvSpPr>
          <p:cNvPr id="3" name="Rectangle 3"/>
          <p:cNvSpPr txBox="1">
            <a:spLocks noChangeArrowheads="1"/>
          </p:cNvSpPr>
          <p:nvPr/>
        </p:nvSpPr>
        <p:spPr>
          <a:xfrm>
            <a:off x="457200" y="1019385"/>
            <a:ext cx="8487090" cy="3945679"/>
          </a:xfrm>
          <a:prstGeom prst="rect">
            <a:avLst/>
          </a:prstGeom>
        </p:spPr>
        <p:txBody>
          <a:bodyPr/>
          <a:lstStyle>
            <a:lvl1pPr marL="342900" indent="-342900" algn="l" defTabSz="914400" rtl="0" eaLnBrk="1" latinLnBrk="0" hangingPunct="1">
              <a:spcBef>
                <a:spcPts val="800"/>
              </a:spcBef>
              <a:buFont typeface="Arial" panose="020B0604020202020204" pitchFamily="34" charset="0"/>
              <a:buNone/>
              <a:defRPr sz="1600" b="1" kern="1200">
                <a:solidFill>
                  <a:schemeClr val="tx1"/>
                </a:solidFill>
                <a:latin typeface="+mn-lt"/>
                <a:ea typeface="+mn-ea"/>
                <a:cs typeface="+mn-cs"/>
              </a:defRPr>
            </a:lvl1pPr>
            <a:lvl2pPr marL="1739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2pPr>
            <a:lvl3pPr marL="4025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3pPr>
            <a:lvl4pPr marL="6311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8597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r>
              <a:rPr lang="en-US" sz="2400" dirty="0">
                <a:latin typeface="Arial" panose="020B0604020202020204" pitchFamily="34" charset="0"/>
                <a:cs typeface="Times New Roman" panose="02020603050405020304" pitchFamily="18" charset="0"/>
              </a:rPr>
              <a:t>Collision isn't enough for the two species to react</a:t>
            </a:r>
            <a:endParaRPr lang="tr-TR" sz="2400" dirty="0">
              <a:latin typeface="Arial" panose="020B0604020202020204" pitchFamily="34" charset="0"/>
            </a:endParaRPr>
          </a:p>
          <a:p>
            <a:endParaRPr lang="tr-TR" sz="2400" dirty="0">
              <a:latin typeface="Arial" panose="020B0604020202020204" pitchFamily="34" charset="0"/>
            </a:endParaRPr>
          </a:p>
          <a:p>
            <a:pPr>
              <a:buFont typeface="Wingdings" panose="05000000000000000000" charset="0"/>
              <a:buChar char="§"/>
            </a:pPr>
            <a:r>
              <a:rPr lang="en-US" sz="2400" dirty="0">
                <a:latin typeface="Arial" panose="020B0604020202020204" pitchFamily="34" charset="0"/>
                <a:cs typeface="Times New Roman" panose="02020603050405020304" pitchFamily="18" charset="0"/>
              </a:rPr>
              <a:t>They have to collide </a:t>
            </a:r>
            <a:r>
              <a:rPr lang="en-US" altLang="zh-CN" sz="2400" dirty="0">
                <a:latin typeface="Arial" panose="020B0604020202020204" pitchFamily="34" charset="0"/>
                <a:cs typeface="Times New Roman" panose="02020603050405020304" pitchFamily="18" charset="0"/>
              </a:rPr>
              <a:t>with </a:t>
            </a:r>
            <a:r>
              <a:rPr lang="en-US" sz="2400" dirty="0">
                <a:latin typeface="Arial" panose="020B0604020202020204" pitchFamily="34" charset="0"/>
                <a:cs typeface="Times New Roman" panose="02020603050405020304" pitchFamily="18" charset="0"/>
              </a:rPr>
              <a:t>the correct orientation.</a:t>
            </a:r>
            <a:endParaRPr lang="en-US" sz="2400" dirty="0">
              <a:latin typeface="Arial" panose="020B0604020202020204" pitchFamily="34" charset="0"/>
              <a:cs typeface="Times New Roman" panose="02020603050405020304" pitchFamily="18" charset="0"/>
            </a:endParaRPr>
          </a:p>
          <a:p>
            <a:pPr marL="0" indent="0"/>
            <a:r>
              <a:rPr lang="en-US" sz="2400" dirty="0">
                <a:latin typeface="Arial" panose="020B0604020202020204" pitchFamily="34" charset="0"/>
                <a:cs typeface="Times New Roman" panose="02020603050405020304" pitchFamily="18" charset="0"/>
              </a:rPr>
              <a:t>    ---</a:t>
            </a:r>
            <a:r>
              <a:rPr lang="en-US" sz="2400" dirty="0">
                <a:solidFill>
                  <a:srgbClr val="F96A1B"/>
                </a:solidFill>
                <a:latin typeface="Arial" panose="020B0604020202020204" pitchFamily="34" charset="0"/>
                <a:cs typeface="Times New Roman" panose="02020603050405020304" pitchFamily="18" charset="0"/>
              </a:rPr>
              <a:t>Steric factor</a:t>
            </a:r>
            <a:endParaRPr lang="tr-TR" sz="2400" dirty="0">
              <a:solidFill>
                <a:srgbClr val="F96A1B"/>
              </a:solidFill>
              <a:latin typeface="Arial" panose="020B0604020202020204" pitchFamily="34" charset="0"/>
            </a:endParaRPr>
          </a:p>
          <a:p>
            <a:pPr>
              <a:buFont typeface="Wingdings" panose="05000000000000000000" charset="0"/>
              <a:buNone/>
            </a:pPr>
            <a:endParaRPr lang="tr-TR" sz="2400" dirty="0">
              <a:latin typeface="Arial" panose="020B0604020202020204" pitchFamily="34" charset="0"/>
            </a:endParaRPr>
          </a:p>
          <a:p>
            <a:pPr>
              <a:buFont typeface="Wingdings" panose="05000000000000000000" charset="0"/>
              <a:buChar char="§"/>
            </a:pPr>
            <a:r>
              <a:rPr lang="en-US" sz="2400" dirty="0">
                <a:latin typeface="Arial" panose="020B0604020202020204" pitchFamily="34" charset="0"/>
                <a:cs typeface="Times New Roman" panose="02020603050405020304" pitchFamily="18" charset="0"/>
              </a:rPr>
              <a:t>They have to collide with enough energy for bonds to break, and overcoming the repulsion between e</a:t>
            </a:r>
            <a:r>
              <a:rPr lang="en-US" sz="2400" baseline="30000" dirty="0">
                <a:latin typeface="Arial" panose="020B0604020202020204" pitchFamily="34" charset="0"/>
                <a:cs typeface="Times New Roman" panose="02020603050405020304" pitchFamily="18" charset="0"/>
              </a:rPr>
              <a:t>-</a:t>
            </a:r>
            <a:r>
              <a:rPr lang="en-US" sz="2400" dirty="0">
                <a:latin typeface="Arial" panose="020B0604020202020204" pitchFamily="34" charset="0"/>
                <a:cs typeface="Times New Roman" panose="02020603050405020304" pitchFamily="18" charset="0"/>
              </a:rPr>
              <a:t> clouds.</a:t>
            </a:r>
            <a:endParaRPr lang="en-US" sz="2400" dirty="0">
              <a:latin typeface="Arial" panose="020B0604020202020204" pitchFamily="34" charset="0"/>
              <a:cs typeface="Times New Roman" panose="02020603050405020304" pitchFamily="18" charset="0"/>
            </a:endParaRPr>
          </a:p>
          <a:p>
            <a:pPr marL="0" indent="0"/>
            <a:r>
              <a:rPr lang="en-US" sz="2400" dirty="0">
                <a:latin typeface="Arial" panose="020B0604020202020204" pitchFamily="34" charset="0"/>
                <a:cs typeface="Times New Roman" panose="02020603050405020304" pitchFamily="18" charset="0"/>
              </a:rPr>
              <a:t>    --- </a:t>
            </a:r>
            <a:r>
              <a:rPr lang="en-US" sz="2400" dirty="0">
                <a:solidFill>
                  <a:srgbClr val="F96A1B"/>
                </a:solidFill>
                <a:latin typeface="Arial" panose="020B0604020202020204" pitchFamily="34" charset="0"/>
                <a:cs typeface="Times New Roman" panose="02020603050405020304" pitchFamily="18" charset="0"/>
              </a:rPr>
              <a:t>Energetic factor</a:t>
            </a:r>
            <a:endParaRPr lang="en-US" sz="2400" dirty="0">
              <a:solidFill>
                <a:srgbClr val="F96A1B"/>
              </a:solidFill>
              <a:latin typeface="Times New Roman" panose="02020603050405020304" pitchFamily="18" charset="0"/>
              <a:cs typeface="Times New Roman" panose="02020603050405020304" pitchFamily="18" charset="0"/>
            </a:endParaRPr>
          </a:p>
          <a:p>
            <a:pPr marL="0" indent="0"/>
            <a:endParaRPr lang="en-US" sz="24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a:t>
            </a:r>
            <a:r>
              <a:rPr lang="en-US" dirty="0">
                <a:solidFill>
                  <a:srgbClr val="F96A1B"/>
                </a:solidFill>
              </a:rPr>
              <a:t>Steric factor</a:t>
            </a:r>
            <a:endParaRPr lang="en-US" dirty="0">
              <a:solidFill>
                <a:srgbClr val="F96A1B"/>
              </a:solidFill>
            </a:endParaRPr>
          </a:p>
        </p:txBody>
      </p:sp>
      <p:pic>
        <p:nvPicPr>
          <p:cNvPr id="3" name="Picture 8" descr="http://www.chemguide.co.uk/physical/basicrates/ethenehcleqtn.gif"/>
          <p:cNvPicPr>
            <a:picLocks noChangeAspect="1" noChangeArrowheads="1"/>
          </p:cNvPicPr>
          <p:nvPr/>
        </p:nvPicPr>
        <p:blipFill>
          <a:blip r:embed="rId1" r:link="rId2">
            <a:extLst>
              <a:ext uri="{28A0092B-C50C-407E-A947-70E740481C1C}">
                <a14:useLocalDpi xmlns:a14="http://schemas.microsoft.com/office/drawing/2010/main" val="0"/>
              </a:ext>
            </a:extLst>
          </a:blip>
          <a:srcRect/>
          <a:stretch>
            <a:fillRect/>
          </a:stretch>
        </p:blipFill>
        <p:spPr bwMode="auto">
          <a:xfrm>
            <a:off x="614475" y="1278147"/>
            <a:ext cx="7442206" cy="415012"/>
          </a:xfrm>
          <a:prstGeom prst="rect">
            <a:avLst/>
          </a:prstGeom>
          <a:solidFill>
            <a:schemeClr val="bg1"/>
          </a:solidFill>
          <a:ln w="9525">
            <a:noFill/>
            <a:miter lim="800000"/>
            <a:headEnd/>
            <a:tailEnd/>
          </a:ln>
        </p:spPr>
      </p:pic>
      <p:pic>
        <p:nvPicPr>
          <p:cNvPr id="4" name="Picture 3" descr="http://www.chemguide.co.uk/physical/basicrates/collisions.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538161" y="2021289"/>
            <a:ext cx="6159281" cy="4614823"/>
          </a:xfrm>
          <a:prstGeom prst="rect">
            <a:avLst/>
          </a:prstGeom>
          <a:solidFill>
            <a:srgbClr val="FFFFFF"/>
          </a:solid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proper orientation"/>
          <p:cNvPicPr>
            <a:picLocks noChangeAspect="1" noChangeArrowheads="1"/>
          </p:cNvPicPr>
          <p:nvPr/>
        </p:nvPicPr>
        <p:blipFill>
          <a:blip r:embed="rId1" cstate="email">
            <a:extLst>
              <a:ext uri="{28A0092B-C50C-407E-A947-70E740481C1C}">
                <a14:useLocalDpi xmlns:a14="http://schemas.microsoft.com/office/drawing/2010/main" val="0"/>
              </a:ext>
            </a:extLst>
          </a:blip>
          <a:srcRect/>
          <a:stretch>
            <a:fillRect/>
          </a:stretch>
        </p:blipFill>
        <p:spPr>
          <a:xfrm>
            <a:off x="1066809" y="1022848"/>
            <a:ext cx="5079991" cy="5665732"/>
          </a:xfrm>
          <a:prstGeom prst="rect">
            <a:avLst/>
          </a:prstGeom>
          <a:solidFill>
            <a:schemeClr val="tx2"/>
          </a:solidFill>
        </p:spPr>
      </p:pic>
      <p:sp>
        <p:nvSpPr>
          <p:cNvPr id="4" name="Title 1"/>
          <p:cNvSpPr>
            <a:spLocks noGrp="1"/>
          </p:cNvSpPr>
          <p:nvPr>
            <p:ph type="title"/>
          </p:nvPr>
        </p:nvSpPr>
        <p:spPr/>
        <p:txBody>
          <a:bodyPr/>
          <a:lstStyle/>
          <a:p>
            <a:r>
              <a:rPr lang="en-US" dirty="0"/>
              <a:t>Collision-</a:t>
            </a:r>
            <a:r>
              <a:rPr lang="en-US" dirty="0">
                <a:solidFill>
                  <a:srgbClr val="F96A1B"/>
                </a:solidFill>
              </a:rPr>
              <a:t>Steric factor</a:t>
            </a:r>
            <a:endParaRPr lang="en-US" dirty="0">
              <a:solidFill>
                <a:srgbClr val="F96A1B"/>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Collision-</a:t>
            </a:r>
            <a:r>
              <a:rPr lang="en-US" dirty="0">
                <a:solidFill>
                  <a:srgbClr val="F96A1B"/>
                </a:solidFill>
              </a:rPr>
              <a:t>energetic factor</a:t>
            </a:r>
            <a:endParaRPr lang="en-US" dirty="0">
              <a:solidFill>
                <a:srgbClr val="F96A1B"/>
              </a:solidFill>
            </a:endParaRPr>
          </a:p>
        </p:txBody>
      </p:sp>
      <p:sp>
        <p:nvSpPr>
          <p:cNvPr id="5" name="Rectangle 3"/>
          <p:cNvSpPr txBox="1">
            <a:spLocks noChangeArrowheads="1"/>
          </p:cNvSpPr>
          <p:nvPr/>
        </p:nvSpPr>
        <p:spPr>
          <a:xfrm>
            <a:off x="304800" y="1237245"/>
            <a:ext cx="8584868" cy="2586021"/>
          </a:xfrm>
          <a:prstGeom prst="rect">
            <a:avLst/>
          </a:prstGeom>
        </p:spPr>
        <p:txBody>
          <a:bodyPr/>
          <a:lstStyle>
            <a:lvl1pPr marL="342900" indent="-342900" algn="l" defTabSz="914400" rtl="0" eaLnBrk="1" latinLnBrk="0" hangingPunct="1">
              <a:spcBef>
                <a:spcPts val="800"/>
              </a:spcBef>
              <a:buFont typeface="Arial" panose="020B0604020202020204" pitchFamily="34" charset="0"/>
              <a:buNone/>
              <a:defRPr sz="1600" b="1" kern="1200">
                <a:solidFill>
                  <a:schemeClr val="tx1"/>
                </a:solidFill>
                <a:latin typeface="+mn-lt"/>
                <a:ea typeface="+mn-ea"/>
                <a:cs typeface="+mn-cs"/>
              </a:defRPr>
            </a:lvl1pPr>
            <a:lvl2pPr marL="1739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2pPr>
            <a:lvl3pPr marL="4025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3pPr>
            <a:lvl4pPr marL="6311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8597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lnSpc>
                <a:spcPct val="90000"/>
              </a:lnSpc>
            </a:pPr>
            <a:r>
              <a:rPr lang="en-US" sz="2400" dirty="0">
                <a:latin typeface="Arial" panose="020B0604020202020204" pitchFamily="34" charset="0"/>
                <a:cs typeface="Arial" panose="020B0604020202020204" pitchFamily="34" charset="0"/>
              </a:rPr>
              <a:t>Even if the species are orientated properly, you still won't get a reaction </a:t>
            </a:r>
            <a:endParaRPr lang="tr-TR" sz="2400" dirty="0">
              <a:latin typeface="Arial" panose="020B0604020202020204" pitchFamily="34" charset="0"/>
            </a:endParaRPr>
          </a:p>
          <a:p>
            <a:pPr>
              <a:lnSpc>
                <a:spcPct val="90000"/>
              </a:lnSpc>
            </a:pPr>
            <a:endParaRPr lang="tr-TR" sz="2400" dirty="0">
              <a:latin typeface="Arial" panose="020B0604020202020204" pitchFamily="34" charset="0"/>
            </a:endParaRPr>
          </a:p>
          <a:p>
            <a:pPr>
              <a:lnSpc>
                <a:spcPct val="90000"/>
              </a:lnSpc>
            </a:pPr>
            <a:r>
              <a:rPr lang="en-US" sz="2400" dirty="0">
                <a:latin typeface="Arial" panose="020B0604020202020204" pitchFamily="34" charset="0"/>
                <a:cs typeface="Arial" panose="020B0604020202020204" pitchFamily="34" charset="0"/>
              </a:rPr>
              <a:t>unless the particles collide with a certain minimum energy </a:t>
            </a:r>
            <a:endParaRPr lang="tr-TR" sz="2400" dirty="0">
              <a:latin typeface="Arial" panose="020B0604020202020204" pitchFamily="34" charset="0"/>
            </a:endParaRPr>
          </a:p>
          <a:p>
            <a:pPr>
              <a:lnSpc>
                <a:spcPct val="90000"/>
              </a:lnSpc>
            </a:pPr>
            <a:endParaRPr lang="tr-TR" sz="2400" dirty="0">
              <a:latin typeface="Arial" panose="020B0604020202020204" pitchFamily="34" charset="0"/>
            </a:endParaRPr>
          </a:p>
          <a:p>
            <a:pPr>
              <a:lnSpc>
                <a:spcPct val="90000"/>
              </a:lnSpc>
            </a:pPr>
            <a:r>
              <a:rPr lang="en-US" sz="2400" dirty="0">
                <a:latin typeface="Arial" panose="020B0604020202020204" pitchFamily="34" charset="0"/>
                <a:cs typeface="Arial" panose="020B0604020202020204" pitchFamily="34" charset="0"/>
              </a:rPr>
              <a:t>called the </a:t>
            </a:r>
            <a:r>
              <a:rPr lang="en-US" sz="2400" i="1" dirty="0">
                <a:solidFill>
                  <a:srgbClr val="F96A1B"/>
                </a:solidFill>
                <a:latin typeface="Arial" panose="020B0604020202020204" pitchFamily="34" charset="0"/>
                <a:cs typeface="Arial" panose="020B0604020202020204" pitchFamily="34" charset="0"/>
              </a:rPr>
              <a:t>activation energy</a:t>
            </a:r>
            <a:r>
              <a:rPr lang="en-US" sz="2400" dirty="0">
                <a:solidFill>
                  <a:srgbClr val="F96A1B"/>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t>
            </a:r>
            <a:r>
              <a:rPr lang="en-US" sz="2400" dirty="0" err="1">
                <a:solidFill>
                  <a:srgbClr val="F96A1B"/>
                </a:solidFill>
                <a:latin typeface="Arial" panose="020B0604020202020204" pitchFamily="34" charset="0"/>
                <a:cs typeface="Arial" panose="020B0604020202020204" pitchFamily="34" charset="0"/>
              </a:rPr>
              <a:t>E</a:t>
            </a:r>
            <a:r>
              <a:rPr lang="en-US" sz="2400" baseline="-25000" dirty="0" err="1">
                <a:solidFill>
                  <a:srgbClr val="F96A1B"/>
                </a:solidFill>
                <a:latin typeface="Arial" panose="020B0604020202020204" pitchFamily="34" charset="0"/>
                <a:cs typeface="Arial" panose="020B0604020202020204" pitchFamily="34" charset="0"/>
              </a:rPr>
              <a:t>a</a:t>
            </a:r>
            <a:r>
              <a:rPr lang="en-US" sz="2400" dirty="0">
                <a:latin typeface="Arial" panose="020B0604020202020204" pitchFamily="34" charset="0"/>
                <a:cs typeface="Arial" panose="020B0604020202020204" pitchFamily="34" charset="0"/>
              </a:rPr>
              <a:t>) of the reaction.</a:t>
            </a:r>
            <a:endParaRPr lang="en-US" sz="2400" dirty="0">
              <a:latin typeface="Times New Roman" panose="02020603050405020304" pitchFamily="18" charset="0"/>
              <a:cs typeface="Times New Roman" panose="02020603050405020304" pitchFamily="18" charset="0"/>
            </a:endParaRPr>
          </a:p>
          <a:p>
            <a:pPr>
              <a:lnSpc>
                <a:spcPct val="90000"/>
              </a:lnSpc>
            </a:pPr>
            <a:endParaRPr lang="en-US" sz="2400" dirty="0">
              <a:latin typeface="Times New Roman" panose="02020603050405020304" pitchFamily="18" charset="0"/>
            </a:endParaRPr>
          </a:p>
        </p:txBody>
      </p:sp>
      <p:pic>
        <p:nvPicPr>
          <p:cNvPr id="2" name="Picture 1" descr="6-1.jp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36170" y="4146111"/>
            <a:ext cx="4572000" cy="23812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Collision-</a:t>
            </a:r>
            <a:r>
              <a:rPr lang="en-US" dirty="0">
                <a:solidFill>
                  <a:srgbClr val="F96A1B"/>
                </a:solidFill>
              </a:rPr>
              <a:t>energetic factor</a:t>
            </a:r>
            <a:endParaRPr lang="en-US" dirty="0">
              <a:solidFill>
                <a:srgbClr val="F96A1B"/>
              </a:solidFill>
            </a:endParaRPr>
          </a:p>
        </p:txBody>
      </p:sp>
      <p:pic>
        <p:nvPicPr>
          <p:cNvPr id="3" name="Picture 2" descr="6-3.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93342" y="1599535"/>
            <a:ext cx="6218852" cy="4244613"/>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93671" y="6168836"/>
            <a:ext cx="7743595" cy="369332"/>
          </a:xfrm>
          <a:prstGeom prst="rect">
            <a:avLst/>
          </a:prstGeom>
          <a:solidFill>
            <a:schemeClr val="bg1"/>
          </a:solidFill>
        </p:spPr>
        <p:txBody>
          <a:bodyPr wrap="none" rtlCol="0">
            <a:spAutoFit/>
          </a:bodyPr>
          <a:lstStyle/>
          <a:p>
            <a:r>
              <a:rPr lang="en-US" altLang="zh-CN" dirty="0"/>
              <a:t>Practice labeling E</a:t>
            </a:r>
            <a:r>
              <a:rPr lang="en-US" altLang="zh-CN" baseline="-25000" dirty="0"/>
              <a:t>a</a:t>
            </a:r>
            <a:r>
              <a:rPr lang="en-US" altLang="zh-CN" dirty="0"/>
              <a:t> for </a:t>
            </a:r>
            <a:r>
              <a:rPr lang="en-US" altLang="zh-CN" dirty="0" err="1"/>
              <a:t>Exo</a:t>
            </a:r>
            <a:r>
              <a:rPr lang="en-US" altLang="zh-CN" dirty="0"/>
              <a:t>- and Endothermic reaction in energy level diagram</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 theory</a:t>
            </a:r>
            <a:endParaRPr lang="en-US" dirty="0"/>
          </a:p>
        </p:txBody>
      </p:sp>
      <p:pic>
        <p:nvPicPr>
          <p:cNvPr id="3" name="Picture 2" descr="6-4.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6615" y="1427672"/>
            <a:ext cx="7212978" cy="347431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affecting reaction rate</a:t>
            </a:r>
            <a:endParaRPr lang="en-US" dirty="0"/>
          </a:p>
        </p:txBody>
      </p:sp>
      <p:pic>
        <p:nvPicPr>
          <p:cNvPr id="3" name="Picture 2" descr="6-6.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43132" y="1363592"/>
            <a:ext cx="6594525" cy="434401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文本框 4"/>
          <p:cNvSpPr txBox="1"/>
          <p:nvPr/>
        </p:nvSpPr>
        <p:spPr>
          <a:xfrm>
            <a:off x="2193290" y="2568575"/>
            <a:ext cx="2019935" cy="432435"/>
          </a:xfrm>
          <a:prstGeom prst="rect">
            <a:avLst/>
          </a:prstGeom>
          <a:solidFill>
            <a:srgbClr val="F2B600"/>
          </a:solidFill>
        </p:spPr>
        <p:txBody>
          <a:bodyPr wrap="square" rtlCol="0">
            <a:noAutofit/>
          </a:bodyPr>
          <a:p>
            <a:r>
              <a:rPr lang="en-US" altLang="zh-CN" sz="2400" b="1">
                <a:solidFill>
                  <a:schemeClr val="bg1"/>
                </a:solidFill>
                <a:latin typeface="Calibri" panose="020F0502020204030204" charset="0"/>
                <a:cs typeface="Calibri" panose="020F0502020204030204" charset="0"/>
              </a:rPr>
              <a:t>frequency</a:t>
            </a:r>
            <a:endParaRPr lang="en-US" altLang="zh-CN" sz="2400" b="1">
              <a:solidFill>
                <a:schemeClr val="bg1"/>
              </a:solidFill>
              <a:latin typeface="Calibri" panose="020F0502020204030204" charset="0"/>
              <a:cs typeface="Calibri" panose="020F050202020403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754" y="184049"/>
            <a:ext cx="8000332" cy="523220"/>
          </a:xfrm>
          <a:prstGeom prst="rect">
            <a:avLst/>
          </a:prstGeom>
          <a:noFill/>
        </p:spPr>
        <p:txBody>
          <a:bodyPr wrap="none" rtlCol="0">
            <a:spAutoFit/>
          </a:bodyPr>
          <a:lstStyle/>
          <a:p>
            <a:r>
              <a:rPr lang="en-US" altLang="zh-CN" sz="2800" dirty="0"/>
              <a:t>Different chemical reactions occur at different rates</a:t>
            </a:r>
            <a:endParaRPr lang="zh-CN" altLang="en-US" sz="2800" dirty="0"/>
          </a:p>
        </p:txBody>
      </p:sp>
      <p:pic>
        <p:nvPicPr>
          <p:cNvPr id="4" name="图片 3" descr="fireworks.jpg"/>
          <p:cNvPicPr>
            <a:picLocks noChangeAspect="1"/>
          </p:cNvPicPr>
          <p:nvPr/>
        </p:nvPicPr>
        <p:blipFill>
          <a:blip r:embed="rId1"/>
          <a:stretch>
            <a:fillRect/>
          </a:stretch>
        </p:blipFill>
        <p:spPr>
          <a:xfrm>
            <a:off x="159385" y="833755"/>
            <a:ext cx="3465830" cy="2773045"/>
          </a:xfrm>
          <a:prstGeom prst="rect">
            <a:avLst/>
          </a:prstGeom>
          <a:ln>
            <a:noFill/>
          </a:ln>
          <a:effectLst>
            <a:outerShdw blurRad="190500" algn="tl" rotWithShape="0">
              <a:srgbClr val="000000">
                <a:alpha val="70000"/>
              </a:srgbClr>
            </a:outerShdw>
          </a:effectLst>
        </p:spPr>
      </p:pic>
      <p:pic>
        <p:nvPicPr>
          <p:cNvPr id="2" name="图片 1" descr="Corrosion.jpg"/>
          <p:cNvPicPr>
            <a:picLocks noChangeAspect="1"/>
          </p:cNvPicPr>
          <p:nvPr>
            <p:custDataLst>
              <p:tags r:id="rId2"/>
            </p:custDataLst>
          </p:nvPr>
        </p:nvPicPr>
        <p:blipFill>
          <a:blip r:embed="rId3"/>
          <a:stretch>
            <a:fillRect/>
          </a:stretch>
        </p:blipFill>
        <p:spPr>
          <a:xfrm>
            <a:off x="3834765" y="833755"/>
            <a:ext cx="4180840" cy="277368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descr="238016_apple_crop3.jpg"/>
          <p:cNvPicPr>
            <a:picLocks noChangeAspect="1"/>
          </p:cNvPicPr>
          <p:nvPr>
            <p:custDataLst>
              <p:tags r:id="rId4"/>
            </p:custDataLst>
          </p:nvPr>
        </p:nvPicPr>
        <p:blipFill>
          <a:blip r:embed="rId5"/>
          <a:stretch>
            <a:fillRect/>
          </a:stretch>
        </p:blipFill>
        <p:spPr>
          <a:xfrm>
            <a:off x="2002790" y="3663950"/>
            <a:ext cx="3679825" cy="3078480"/>
          </a:xfrm>
          <a:prstGeom prst="rect">
            <a:avLst/>
          </a:prstGeom>
        </p:spPr>
        <p:style>
          <a:lnRef idx="3">
            <a:schemeClr val="lt1"/>
          </a:lnRef>
          <a:fillRef idx="1">
            <a:schemeClr val="accent2"/>
          </a:fillRef>
          <a:effectRef idx="1">
            <a:schemeClr val="accent2"/>
          </a:effectRef>
          <a:fontRef idx="minor">
            <a:schemeClr val="lt1"/>
          </a:fontRef>
        </p:style>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0562"/>
            <a:ext cx="7520940" cy="548640"/>
          </a:xfrm>
        </p:spPr>
        <p:txBody>
          <a:bodyPr/>
          <a:lstStyle/>
          <a:p>
            <a:r>
              <a:rPr lang="en-US" dirty="0"/>
              <a:t>Effect of </a:t>
            </a:r>
            <a:r>
              <a:rPr lang="en-US" dirty="0">
                <a:solidFill>
                  <a:srgbClr val="F96A1B"/>
                </a:solidFill>
              </a:rPr>
              <a:t>Concentration/pressure</a:t>
            </a:r>
            <a:endParaRPr lang="en-US" dirty="0">
              <a:solidFill>
                <a:srgbClr val="F96A1B"/>
              </a:solidFill>
            </a:endParaRPr>
          </a:p>
        </p:txBody>
      </p:sp>
      <p:pic>
        <p:nvPicPr>
          <p:cNvPr id="3" name="Picture 2" descr="6-5525px-Molecular-collisions.jp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4884" y="1639002"/>
            <a:ext cx="8837091" cy="294569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14212" y="543844"/>
            <a:ext cx="8138436" cy="3416320"/>
          </a:xfrm>
          <a:prstGeom prst="rect">
            <a:avLst/>
          </a:prstGeom>
          <a:solidFill>
            <a:schemeClr val="bg1"/>
          </a:solidFill>
        </p:spPr>
        <p:txBody>
          <a:bodyPr wrap="square" rtlCol="0">
            <a:spAutoFit/>
          </a:bodyPr>
          <a:lstStyle/>
          <a:p>
            <a:r>
              <a:rPr lang="en-US" altLang="zh-CN" sz="2400" b="1" dirty="0">
                <a:solidFill>
                  <a:srgbClr val="FF0000"/>
                </a:solidFill>
              </a:rPr>
              <a:t>Increasing the concentration of reactants increases the rate of reaction. </a:t>
            </a:r>
            <a:r>
              <a:rPr lang="en-US" altLang="zh-CN" sz="2400" dirty="0"/>
              <a:t>This is because </a:t>
            </a:r>
            <a:r>
              <a:rPr lang="en-US" altLang="zh-CN" sz="2400" b="1" dirty="0">
                <a:solidFill>
                  <a:srgbClr val="FF0000"/>
                </a:solidFill>
              </a:rPr>
              <a:t>as concentration increases, the frequency of collisions between reactant particles increases. The frequency of successful collisions therefore increases too.</a:t>
            </a:r>
            <a:endParaRPr lang="en-US" altLang="zh-CN" sz="2400" b="1" dirty="0">
              <a:solidFill>
                <a:srgbClr val="FF0000"/>
              </a:solidFill>
            </a:endParaRPr>
          </a:p>
          <a:p>
            <a:endParaRPr lang="en-US" altLang="zh-CN" sz="2400" dirty="0"/>
          </a:p>
          <a:p>
            <a:r>
              <a:rPr lang="en-US" altLang="zh-CN" sz="2400" dirty="0"/>
              <a:t>For reactions involving gases, increasing pressure increases the rate of reaction. This is because </a:t>
            </a:r>
            <a:r>
              <a:rPr lang="en-US" altLang="zh-CN" sz="2400" b="1" dirty="0">
                <a:solidFill>
                  <a:srgbClr val="FF0000"/>
                </a:solidFill>
              </a:rPr>
              <a:t>the higher pressure compresses the gas, effectively increasing its concentration.</a:t>
            </a:r>
            <a:r>
              <a:rPr lang="en-US" altLang="zh-CN" sz="2400" dirty="0"/>
              <a:t> This will increase the frequency of collisions.</a:t>
            </a:r>
            <a:endParaRPr lang="zh-CN" altLang="en-US" sz="2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14323"/>
            <a:ext cx="7520940" cy="548640"/>
          </a:xfrm>
        </p:spPr>
        <p:txBody>
          <a:bodyPr/>
          <a:lstStyle/>
          <a:p>
            <a:r>
              <a:rPr lang="en-US" dirty="0"/>
              <a:t>Effect of </a:t>
            </a:r>
            <a:r>
              <a:rPr lang="en-US" dirty="0">
                <a:solidFill>
                  <a:srgbClr val="F96A1B"/>
                </a:solidFill>
              </a:rPr>
              <a:t>surface area</a:t>
            </a:r>
            <a:endParaRPr lang="en-US" dirty="0">
              <a:solidFill>
                <a:srgbClr val="F96A1B"/>
              </a:solidFill>
            </a:endParaRPr>
          </a:p>
        </p:txBody>
      </p:sp>
      <p:grpSp>
        <p:nvGrpSpPr>
          <p:cNvPr id="7" name="Group 4"/>
          <p:cNvGrpSpPr/>
          <p:nvPr/>
        </p:nvGrpSpPr>
        <p:grpSpPr bwMode="auto">
          <a:xfrm>
            <a:off x="2758468" y="1302098"/>
            <a:ext cx="2459037" cy="1181100"/>
            <a:chOff x="1640" y="1989"/>
            <a:chExt cx="1549" cy="744"/>
          </a:xfrm>
        </p:grpSpPr>
        <p:sp>
          <p:nvSpPr>
            <p:cNvPr id="8" name="AutoShape 5"/>
            <p:cNvSpPr>
              <a:spLocks noChangeArrowheads="1"/>
            </p:cNvSpPr>
            <p:nvPr/>
          </p:nvSpPr>
          <p:spPr bwMode="auto">
            <a:xfrm>
              <a:off x="1640" y="1989"/>
              <a:ext cx="575" cy="739"/>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9" name="AutoShape 6"/>
            <p:cNvSpPr>
              <a:spLocks noChangeArrowheads="1"/>
            </p:cNvSpPr>
            <p:nvPr/>
          </p:nvSpPr>
          <p:spPr bwMode="auto">
            <a:xfrm flipH="1">
              <a:off x="2603" y="1994"/>
              <a:ext cx="586" cy="739"/>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grpSp>
      <p:sp>
        <p:nvSpPr>
          <p:cNvPr id="10" name="AutoShape 7"/>
          <p:cNvSpPr>
            <a:spLocks noChangeArrowheads="1"/>
          </p:cNvSpPr>
          <p:nvPr/>
        </p:nvSpPr>
        <p:spPr bwMode="auto">
          <a:xfrm>
            <a:off x="645505" y="1341785"/>
            <a:ext cx="1393825" cy="1173163"/>
          </a:xfrm>
          <a:prstGeom prst="cube">
            <a:avLst>
              <a:gd name="adj" fmla="val 25000"/>
            </a:avLst>
          </a:prstGeom>
          <a:solidFill>
            <a:srgbClr val="CCECFF"/>
          </a:solidFill>
          <a:ln w="38100">
            <a:solidFill>
              <a:schemeClr val="tx1"/>
            </a:solidFill>
            <a:miter lim="800000"/>
          </a:ln>
          <a:effectLst/>
        </p:spPr>
        <p:txBody>
          <a:bodyPr wrap="none" anchor="ctr"/>
          <a:lstStyle/>
          <a:p>
            <a:pPr algn="ctr"/>
            <a:endParaRPr lang="en-GB">
              <a:latin typeface="Arial" panose="020B0604020202020204" pitchFamily="34" charset="0"/>
            </a:endParaRPr>
          </a:p>
        </p:txBody>
      </p:sp>
      <p:grpSp>
        <p:nvGrpSpPr>
          <p:cNvPr id="11" name="Group 8"/>
          <p:cNvGrpSpPr/>
          <p:nvPr/>
        </p:nvGrpSpPr>
        <p:grpSpPr bwMode="auto">
          <a:xfrm>
            <a:off x="5696930" y="1395760"/>
            <a:ext cx="2495550" cy="1331913"/>
            <a:chOff x="3491" y="2048"/>
            <a:chExt cx="1572" cy="839"/>
          </a:xfrm>
        </p:grpSpPr>
        <p:sp>
          <p:nvSpPr>
            <p:cNvPr id="12" name="AutoShape 9"/>
            <p:cNvSpPr>
              <a:spLocks noChangeArrowheads="1"/>
            </p:cNvSpPr>
            <p:nvPr/>
          </p:nvSpPr>
          <p:spPr bwMode="auto">
            <a:xfrm>
              <a:off x="3491" y="2048"/>
              <a:ext cx="575" cy="410"/>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13" name="AutoShape 10"/>
            <p:cNvSpPr>
              <a:spLocks noChangeArrowheads="1"/>
            </p:cNvSpPr>
            <p:nvPr/>
          </p:nvSpPr>
          <p:spPr bwMode="auto">
            <a:xfrm flipH="1">
              <a:off x="4408" y="2071"/>
              <a:ext cx="586" cy="410"/>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14" name="AutoShape 11"/>
            <p:cNvSpPr>
              <a:spLocks noChangeArrowheads="1"/>
            </p:cNvSpPr>
            <p:nvPr/>
          </p:nvSpPr>
          <p:spPr bwMode="auto">
            <a:xfrm>
              <a:off x="3560" y="2454"/>
              <a:ext cx="575" cy="410"/>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15" name="AutoShape 12"/>
            <p:cNvSpPr>
              <a:spLocks noChangeArrowheads="1"/>
            </p:cNvSpPr>
            <p:nvPr/>
          </p:nvSpPr>
          <p:spPr bwMode="auto">
            <a:xfrm flipH="1">
              <a:off x="4477" y="2477"/>
              <a:ext cx="586" cy="410"/>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grpSp>
      <p:grpSp>
        <p:nvGrpSpPr>
          <p:cNvPr id="16" name="Group 13"/>
          <p:cNvGrpSpPr/>
          <p:nvPr/>
        </p:nvGrpSpPr>
        <p:grpSpPr bwMode="auto">
          <a:xfrm>
            <a:off x="6322405" y="3135660"/>
            <a:ext cx="2270125" cy="1587500"/>
            <a:chOff x="3885" y="3144"/>
            <a:chExt cx="1430" cy="1000"/>
          </a:xfrm>
        </p:grpSpPr>
        <p:sp>
          <p:nvSpPr>
            <p:cNvPr id="17" name="AutoShape 14"/>
            <p:cNvSpPr>
              <a:spLocks noChangeArrowheads="1"/>
            </p:cNvSpPr>
            <p:nvPr/>
          </p:nvSpPr>
          <p:spPr bwMode="auto">
            <a:xfrm>
              <a:off x="3885" y="3144"/>
              <a:ext cx="347" cy="410"/>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18" name="AutoShape 15"/>
            <p:cNvSpPr>
              <a:spLocks noChangeArrowheads="1"/>
            </p:cNvSpPr>
            <p:nvPr/>
          </p:nvSpPr>
          <p:spPr bwMode="auto">
            <a:xfrm flipH="1">
              <a:off x="4569" y="3158"/>
              <a:ext cx="353" cy="410"/>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19" name="AutoShape 16"/>
            <p:cNvSpPr>
              <a:spLocks noChangeArrowheads="1"/>
            </p:cNvSpPr>
            <p:nvPr/>
          </p:nvSpPr>
          <p:spPr bwMode="auto">
            <a:xfrm>
              <a:off x="4090" y="3231"/>
              <a:ext cx="347" cy="410"/>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20" name="AutoShape 17"/>
            <p:cNvSpPr>
              <a:spLocks noChangeArrowheads="1"/>
            </p:cNvSpPr>
            <p:nvPr/>
          </p:nvSpPr>
          <p:spPr bwMode="auto">
            <a:xfrm flipH="1">
              <a:off x="4820" y="3254"/>
              <a:ext cx="353" cy="410"/>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21" name="AutoShape 18"/>
            <p:cNvSpPr>
              <a:spLocks noChangeArrowheads="1"/>
            </p:cNvSpPr>
            <p:nvPr/>
          </p:nvSpPr>
          <p:spPr bwMode="auto">
            <a:xfrm>
              <a:off x="4155" y="3514"/>
              <a:ext cx="347" cy="410"/>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22" name="AutoShape 19"/>
            <p:cNvSpPr>
              <a:spLocks noChangeArrowheads="1"/>
            </p:cNvSpPr>
            <p:nvPr/>
          </p:nvSpPr>
          <p:spPr bwMode="auto">
            <a:xfrm>
              <a:off x="4360" y="3601"/>
              <a:ext cx="347" cy="410"/>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23" name="AutoShape 20"/>
            <p:cNvSpPr>
              <a:spLocks noChangeArrowheads="1"/>
            </p:cNvSpPr>
            <p:nvPr/>
          </p:nvSpPr>
          <p:spPr bwMode="auto">
            <a:xfrm>
              <a:off x="4763" y="3647"/>
              <a:ext cx="347" cy="410"/>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24" name="AutoShape 21"/>
            <p:cNvSpPr>
              <a:spLocks noChangeArrowheads="1"/>
            </p:cNvSpPr>
            <p:nvPr/>
          </p:nvSpPr>
          <p:spPr bwMode="auto">
            <a:xfrm>
              <a:off x="4968" y="3734"/>
              <a:ext cx="347" cy="410"/>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grpSp>
      <p:grpSp>
        <p:nvGrpSpPr>
          <p:cNvPr id="25" name="Group 22"/>
          <p:cNvGrpSpPr/>
          <p:nvPr/>
        </p:nvGrpSpPr>
        <p:grpSpPr bwMode="auto">
          <a:xfrm>
            <a:off x="3912580" y="2967385"/>
            <a:ext cx="2032000" cy="1443038"/>
            <a:chOff x="2367" y="3038"/>
            <a:chExt cx="1280" cy="909"/>
          </a:xfrm>
        </p:grpSpPr>
        <p:sp>
          <p:nvSpPr>
            <p:cNvPr id="26" name="AutoShape 23"/>
            <p:cNvSpPr>
              <a:spLocks noChangeArrowheads="1"/>
            </p:cNvSpPr>
            <p:nvPr/>
          </p:nvSpPr>
          <p:spPr bwMode="auto">
            <a:xfrm>
              <a:off x="2747" y="3038"/>
              <a:ext cx="34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27" name="AutoShape 24"/>
            <p:cNvSpPr>
              <a:spLocks noChangeArrowheads="1"/>
            </p:cNvSpPr>
            <p:nvPr/>
          </p:nvSpPr>
          <p:spPr bwMode="auto">
            <a:xfrm>
              <a:off x="2843" y="3134"/>
              <a:ext cx="34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28" name="AutoShape 25"/>
            <p:cNvSpPr>
              <a:spLocks noChangeArrowheads="1"/>
            </p:cNvSpPr>
            <p:nvPr/>
          </p:nvSpPr>
          <p:spPr bwMode="auto">
            <a:xfrm>
              <a:off x="3163" y="3061"/>
              <a:ext cx="34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29" name="AutoShape 26"/>
            <p:cNvSpPr>
              <a:spLocks noChangeArrowheads="1"/>
            </p:cNvSpPr>
            <p:nvPr/>
          </p:nvSpPr>
          <p:spPr bwMode="auto">
            <a:xfrm>
              <a:off x="3259" y="3157"/>
              <a:ext cx="34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30" name="AutoShape 27"/>
            <p:cNvSpPr>
              <a:spLocks noChangeArrowheads="1"/>
            </p:cNvSpPr>
            <p:nvPr/>
          </p:nvSpPr>
          <p:spPr bwMode="auto">
            <a:xfrm>
              <a:off x="3085" y="3322"/>
              <a:ext cx="34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31" name="AutoShape 28"/>
            <p:cNvSpPr>
              <a:spLocks noChangeArrowheads="1"/>
            </p:cNvSpPr>
            <p:nvPr/>
          </p:nvSpPr>
          <p:spPr bwMode="auto">
            <a:xfrm>
              <a:off x="3181" y="3418"/>
              <a:ext cx="34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32" name="AutoShape 29"/>
            <p:cNvSpPr>
              <a:spLocks noChangeArrowheads="1"/>
            </p:cNvSpPr>
            <p:nvPr/>
          </p:nvSpPr>
          <p:spPr bwMode="auto">
            <a:xfrm>
              <a:off x="2824" y="3409"/>
              <a:ext cx="34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33" name="AutoShape 30"/>
            <p:cNvSpPr>
              <a:spLocks noChangeArrowheads="1"/>
            </p:cNvSpPr>
            <p:nvPr/>
          </p:nvSpPr>
          <p:spPr bwMode="auto">
            <a:xfrm>
              <a:off x="2920" y="3505"/>
              <a:ext cx="34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34" name="AutoShape 31"/>
            <p:cNvSpPr>
              <a:spLocks noChangeArrowheads="1"/>
            </p:cNvSpPr>
            <p:nvPr/>
          </p:nvSpPr>
          <p:spPr bwMode="auto">
            <a:xfrm>
              <a:off x="3204" y="3597"/>
              <a:ext cx="34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35" name="AutoShape 32"/>
            <p:cNvSpPr>
              <a:spLocks noChangeArrowheads="1"/>
            </p:cNvSpPr>
            <p:nvPr/>
          </p:nvSpPr>
          <p:spPr bwMode="auto">
            <a:xfrm>
              <a:off x="3300" y="3693"/>
              <a:ext cx="34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36" name="AutoShape 33"/>
            <p:cNvSpPr>
              <a:spLocks noChangeArrowheads="1"/>
            </p:cNvSpPr>
            <p:nvPr/>
          </p:nvSpPr>
          <p:spPr bwMode="auto">
            <a:xfrm>
              <a:off x="2596" y="3254"/>
              <a:ext cx="34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37" name="AutoShape 34"/>
            <p:cNvSpPr>
              <a:spLocks noChangeArrowheads="1"/>
            </p:cNvSpPr>
            <p:nvPr/>
          </p:nvSpPr>
          <p:spPr bwMode="auto">
            <a:xfrm>
              <a:off x="2692" y="3350"/>
              <a:ext cx="34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38" name="AutoShape 35"/>
            <p:cNvSpPr>
              <a:spLocks noChangeArrowheads="1"/>
            </p:cNvSpPr>
            <p:nvPr/>
          </p:nvSpPr>
          <p:spPr bwMode="auto">
            <a:xfrm>
              <a:off x="2664" y="3578"/>
              <a:ext cx="34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39" name="AutoShape 36"/>
            <p:cNvSpPr>
              <a:spLocks noChangeArrowheads="1"/>
            </p:cNvSpPr>
            <p:nvPr/>
          </p:nvSpPr>
          <p:spPr bwMode="auto">
            <a:xfrm>
              <a:off x="2760" y="3674"/>
              <a:ext cx="34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40" name="AutoShape 37"/>
            <p:cNvSpPr>
              <a:spLocks noChangeArrowheads="1"/>
            </p:cNvSpPr>
            <p:nvPr/>
          </p:nvSpPr>
          <p:spPr bwMode="auto">
            <a:xfrm>
              <a:off x="2367" y="3427"/>
              <a:ext cx="34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41" name="AutoShape 38"/>
            <p:cNvSpPr>
              <a:spLocks noChangeArrowheads="1"/>
            </p:cNvSpPr>
            <p:nvPr/>
          </p:nvSpPr>
          <p:spPr bwMode="auto">
            <a:xfrm>
              <a:off x="2463" y="3523"/>
              <a:ext cx="34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grpSp>
      <p:sp>
        <p:nvSpPr>
          <p:cNvPr id="42" name="AutoShape 39"/>
          <p:cNvSpPr>
            <a:spLocks noChangeArrowheads="1"/>
          </p:cNvSpPr>
          <p:nvPr/>
        </p:nvSpPr>
        <p:spPr bwMode="auto">
          <a:xfrm>
            <a:off x="2229830" y="1787873"/>
            <a:ext cx="349250" cy="333375"/>
          </a:xfrm>
          <a:prstGeom prst="rightArrow">
            <a:avLst>
              <a:gd name="adj1" fmla="val 50000"/>
              <a:gd name="adj2" fmla="val 26190"/>
            </a:avLst>
          </a:prstGeom>
          <a:solidFill>
            <a:srgbClr val="FFFF00"/>
          </a:solidFill>
          <a:ln w="28575">
            <a:solidFill>
              <a:schemeClr val="tx1"/>
            </a:solidFill>
            <a:miter lim="800000"/>
          </a:ln>
          <a:effectLst/>
        </p:spPr>
        <p:txBody>
          <a:bodyPr wrap="none" anchor="ctr"/>
          <a:lstStyle/>
          <a:p>
            <a:endParaRPr lang="en-US"/>
          </a:p>
        </p:txBody>
      </p:sp>
      <p:sp>
        <p:nvSpPr>
          <p:cNvPr id="43" name="AutoShape 40"/>
          <p:cNvSpPr>
            <a:spLocks noChangeArrowheads="1"/>
          </p:cNvSpPr>
          <p:nvPr/>
        </p:nvSpPr>
        <p:spPr bwMode="auto">
          <a:xfrm>
            <a:off x="5285768" y="1794223"/>
            <a:ext cx="349250" cy="333375"/>
          </a:xfrm>
          <a:prstGeom prst="rightArrow">
            <a:avLst>
              <a:gd name="adj1" fmla="val 50000"/>
              <a:gd name="adj2" fmla="val 26190"/>
            </a:avLst>
          </a:prstGeom>
          <a:solidFill>
            <a:srgbClr val="FFFF00"/>
          </a:solidFill>
          <a:ln w="28575">
            <a:solidFill>
              <a:schemeClr val="tx1"/>
            </a:solidFill>
            <a:miter lim="800000"/>
          </a:ln>
          <a:effectLst/>
        </p:spPr>
        <p:txBody>
          <a:bodyPr wrap="none" anchor="ctr"/>
          <a:lstStyle/>
          <a:p>
            <a:endParaRPr lang="en-US"/>
          </a:p>
        </p:txBody>
      </p:sp>
      <p:sp>
        <p:nvSpPr>
          <p:cNvPr id="44" name="AutoShape 41"/>
          <p:cNvSpPr>
            <a:spLocks noChangeArrowheads="1"/>
          </p:cNvSpPr>
          <p:nvPr/>
        </p:nvSpPr>
        <p:spPr bwMode="auto">
          <a:xfrm rot="5400000">
            <a:off x="6830406" y="2584797"/>
            <a:ext cx="349250" cy="333375"/>
          </a:xfrm>
          <a:prstGeom prst="rightArrow">
            <a:avLst>
              <a:gd name="adj1" fmla="val 50000"/>
              <a:gd name="adj2" fmla="val 26190"/>
            </a:avLst>
          </a:prstGeom>
          <a:solidFill>
            <a:srgbClr val="FFFF00"/>
          </a:solidFill>
          <a:ln w="28575">
            <a:solidFill>
              <a:schemeClr val="tx1"/>
            </a:solidFill>
            <a:miter lim="800000"/>
          </a:ln>
          <a:effectLst/>
        </p:spPr>
        <p:txBody>
          <a:bodyPr wrap="none" anchor="ctr"/>
          <a:lstStyle/>
          <a:p>
            <a:endParaRPr lang="en-US"/>
          </a:p>
        </p:txBody>
      </p:sp>
      <p:sp>
        <p:nvSpPr>
          <p:cNvPr id="45" name="AutoShape 42"/>
          <p:cNvSpPr>
            <a:spLocks noChangeArrowheads="1"/>
          </p:cNvSpPr>
          <p:nvPr/>
        </p:nvSpPr>
        <p:spPr bwMode="auto">
          <a:xfrm rot="10800000">
            <a:off x="5879493" y="3519835"/>
            <a:ext cx="349250" cy="333375"/>
          </a:xfrm>
          <a:prstGeom prst="rightArrow">
            <a:avLst>
              <a:gd name="adj1" fmla="val 50000"/>
              <a:gd name="adj2" fmla="val 26190"/>
            </a:avLst>
          </a:prstGeom>
          <a:solidFill>
            <a:srgbClr val="FFFF00"/>
          </a:solidFill>
          <a:ln w="28575">
            <a:solidFill>
              <a:schemeClr val="tx1"/>
            </a:solidFill>
            <a:miter lim="800000"/>
          </a:ln>
          <a:effectLst/>
        </p:spPr>
        <p:txBody>
          <a:bodyPr wrap="none" anchor="ctr"/>
          <a:lstStyle/>
          <a:p>
            <a:endParaRPr lang="en-US"/>
          </a:p>
        </p:txBody>
      </p:sp>
      <p:grpSp>
        <p:nvGrpSpPr>
          <p:cNvPr id="46" name="Group 43"/>
          <p:cNvGrpSpPr/>
          <p:nvPr/>
        </p:nvGrpSpPr>
        <p:grpSpPr bwMode="auto">
          <a:xfrm>
            <a:off x="669318" y="2924523"/>
            <a:ext cx="2428875" cy="1812925"/>
            <a:chOff x="324" y="3011"/>
            <a:chExt cx="1530" cy="1142"/>
          </a:xfrm>
        </p:grpSpPr>
        <p:sp>
          <p:nvSpPr>
            <p:cNvPr id="47" name="AutoShape 44"/>
            <p:cNvSpPr>
              <a:spLocks noChangeArrowheads="1"/>
            </p:cNvSpPr>
            <p:nvPr/>
          </p:nvSpPr>
          <p:spPr bwMode="auto">
            <a:xfrm>
              <a:off x="539" y="3152"/>
              <a:ext cx="23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48" name="AutoShape 45"/>
            <p:cNvSpPr>
              <a:spLocks noChangeArrowheads="1"/>
            </p:cNvSpPr>
            <p:nvPr/>
          </p:nvSpPr>
          <p:spPr bwMode="auto">
            <a:xfrm>
              <a:off x="635" y="3248"/>
              <a:ext cx="23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49" name="AutoShape 46"/>
            <p:cNvSpPr>
              <a:spLocks noChangeArrowheads="1"/>
            </p:cNvSpPr>
            <p:nvPr/>
          </p:nvSpPr>
          <p:spPr bwMode="auto">
            <a:xfrm>
              <a:off x="845" y="3102"/>
              <a:ext cx="23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50" name="AutoShape 47"/>
            <p:cNvSpPr>
              <a:spLocks noChangeArrowheads="1"/>
            </p:cNvSpPr>
            <p:nvPr/>
          </p:nvSpPr>
          <p:spPr bwMode="auto">
            <a:xfrm>
              <a:off x="941" y="3198"/>
              <a:ext cx="23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51" name="AutoShape 48"/>
            <p:cNvSpPr>
              <a:spLocks noChangeArrowheads="1"/>
            </p:cNvSpPr>
            <p:nvPr/>
          </p:nvSpPr>
          <p:spPr bwMode="auto">
            <a:xfrm>
              <a:off x="813" y="3326"/>
              <a:ext cx="23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52" name="AutoShape 49"/>
            <p:cNvSpPr>
              <a:spLocks noChangeArrowheads="1"/>
            </p:cNvSpPr>
            <p:nvPr/>
          </p:nvSpPr>
          <p:spPr bwMode="auto">
            <a:xfrm>
              <a:off x="909" y="3422"/>
              <a:ext cx="23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53" name="AutoShape 50"/>
            <p:cNvSpPr>
              <a:spLocks noChangeArrowheads="1"/>
            </p:cNvSpPr>
            <p:nvPr/>
          </p:nvSpPr>
          <p:spPr bwMode="auto">
            <a:xfrm>
              <a:off x="324" y="3294"/>
              <a:ext cx="23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54" name="AutoShape 51"/>
            <p:cNvSpPr>
              <a:spLocks noChangeArrowheads="1"/>
            </p:cNvSpPr>
            <p:nvPr/>
          </p:nvSpPr>
          <p:spPr bwMode="auto">
            <a:xfrm>
              <a:off x="420" y="3390"/>
              <a:ext cx="23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55" name="AutoShape 52"/>
            <p:cNvSpPr>
              <a:spLocks noChangeArrowheads="1"/>
            </p:cNvSpPr>
            <p:nvPr/>
          </p:nvSpPr>
          <p:spPr bwMode="auto">
            <a:xfrm>
              <a:off x="566" y="3454"/>
              <a:ext cx="23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56" name="AutoShape 53"/>
            <p:cNvSpPr>
              <a:spLocks noChangeArrowheads="1"/>
            </p:cNvSpPr>
            <p:nvPr/>
          </p:nvSpPr>
          <p:spPr bwMode="auto">
            <a:xfrm>
              <a:off x="662" y="3550"/>
              <a:ext cx="23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57" name="AutoShape 54"/>
            <p:cNvSpPr>
              <a:spLocks noChangeArrowheads="1"/>
            </p:cNvSpPr>
            <p:nvPr/>
          </p:nvSpPr>
          <p:spPr bwMode="auto">
            <a:xfrm>
              <a:off x="662" y="3550"/>
              <a:ext cx="23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58" name="AutoShape 55"/>
            <p:cNvSpPr>
              <a:spLocks noChangeArrowheads="1"/>
            </p:cNvSpPr>
            <p:nvPr/>
          </p:nvSpPr>
          <p:spPr bwMode="auto">
            <a:xfrm>
              <a:off x="758" y="3646"/>
              <a:ext cx="23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59" name="AutoShape 56"/>
            <p:cNvSpPr>
              <a:spLocks noChangeArrowheads="1"/>
            </p:cNvSpPr>
            <p:nvPr/>
          </p:nvSpPr>
          <p:spPr bwMode="auto">
            <a:xfrm>
              <a:off x="932" y="3473"/>
              <a:ext cx="23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60" name="AutoShape 57"/>
            <p:cNvSpPr>
              <a:spLocks noChangeArrowheads="1"/>
            </p:cNvSpPr>
            <p:nvPr/>
          </p:nvSpPr>
          <p:spPr bwMode="auto">
            <a:xfrm>
              <a:off x="1028" y="3569"/>
              <a:ext cx="23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61" name="AutoShape 58"/>
            <p:cNvSpPr>
              <a:spLocks noChangeArrowheads="1"/>
            </p:cNvSpPr>
            <p:nvPr/>
          </p:nvSpPr>
          <p:spPr bwMode="auto">
            <a:xfrm>
              <a:off x="1110" y="3377"/>
              <a:ext cx="23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62" name="AutoShape 59"/>
            <p:cNvSpPr>
              <a:spLocks noChangeArrowheads="1"/>
            </p:cNvSpPr>
            <p:nvPr/>
          </p:nvSpPr>
          <p:spPr bwMode="auto">
            <a:xfrm>
              <a:off x="1206" y="3473"/>
              <a:ext cx="23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63" name="AutoShape 60"/>
            <p:cNvSpPr>
              <a:spLocks noChangeArrowheads="1"/>
            </p:cNvSpPr>
            <p:nvPr/>
          </p:nvSpPr>
          <p:spPr bwMode="auto">
            <a:xfrm>
              <a:off x="1324" y="3281"/>
              <a:ext cx="23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64" name="AutoShape 61"/>
            <p:cNvSpPr>
              <a:spLocks noChangeArrowheads="1"/>
            </p:cNvSpPr>
            <p:nvPr/>
          </p:nvSpPr>
          <p:spPr bwMode="auto">
            <a:xfrm>
              <a:off x="1457" y="3478"/>
              <a:ext cx="23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65" name="AutoShape 62"/>
            <p:cNvSpPr>
              <a:spLocks noChangeArrowheads="1"/>
            </p:cNvSpPr>
            <p:nvPr/>
          </p:nvSpPr>
          <p:spPr bwMode="auto">
            <a:xfrm>
              <a:off x="1521" y="3085"/>
              <a:ext cx="23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66" name="AutoShape 63"/>
            <p:cNvSpPr>
              <a:spLocks noChangeArrowheads="1"/>
            </p:cNvSpPr>
            <p:nvPr/>
          </p:nvSpPr>
          <p:spPr bwMode="auto">
            <a:xfrm>
              <a:off x="1617" y="3181"/>
              <a:ext cx="23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67" name="AutoShape 64"/>
            <p:cNvSpPr>
              <a:spLocks noChangeArrowheads="1"/>
            </p:cNvSpPr>
            <p:nvPr/>
          </p:nvSpPr>
          <p:spPr bwMode="auto">
            <a:xfrm>
              <a:off x="1183" y="3011"/>
              <a:ext cx="23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68" name="AutoShape 65"/>
            <p:cNvSpPr>
              <a:spLocks noChangeArrowheads="1"/>
            </p:cNvSpPr>
            <p:nvPr/>
          </p:nvSpPr>
          <p:spPr bwMode="auto">
            <a:xfrm>
              <a:off x="1316" y="3208"/>
              <a:ext cx="23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69" name="AutoShape 66"/>
            <p:cNvSpPr>
              <a:spLocks noChangeArrowheads="1"/>
            </p:cNvSpPr>
            <p:nvPr/>
          </p:nvSpPr>
          <p:spPr bwMode="auto">
            <a:xfrm>
              <a:off x="1261" y="3501"/>
              <a:ext cx="23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70" name="AutoShape 67"/>
            <p:cNvSpPr>
              <a:spLocks noChangeArrowheads="1"/>
            </p:cNvSpPr>
            <p:nvPr/>
          </p:nvSpPr>
          <p:spPr bwMode="auto">
            <a:xfrm>
              <a:off x="1394" y="3698"/>
              <a:ext cx="23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71" name="AutoShape 68"/>
            <p:cNvSpPr>
              <a:spLocks noChangeArrowheads="1"/>
            </p:cNvSpPr>
            <p:nvPr/>
          </p:nvSpPr>
          <p:spPr bwMode="auto">
            <a:xfrm>
              <a:off x="1111" y="3652"/>
              <a:ext cx="23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72" name="AutoShape 69"/>
            <p:cNvSpPr>
              <a:spLocks noChangeArrowheads="1"/>
            </p:cNvSpPr>
            <p:nvPr/>
          </p:nvSpPr>
          <p:spPr bwMode="auto">
            <a:xfrm>
              <a:off x="1244" y="3849"/>
              <a:ext cx="23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73" name="AutoShape 70"/>
            <p:cNvSpPr>
              <a:spLocks noChangeArrowheads="1"/>
            </p:cNvSpPr>
            <p:nvPr/>
          </p:nvSpPr>
          <p:spPr bwMode="auto">
            <a:xfrm>
              <a:off x="942" y="3702"/>
              <a:ext cx="23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sp>
          <p:nvSpPr>
            <p:cNvPr id="74" name="AutoShape 71"/>
            <p:cNvSpPr>
              <a:spLocks noChangeArrowheads="1"/>
            </p:cNvSpPr>
            <p:nvPr/>
          </p:nvSpPr>
          <p:spPr bwMode="auto">
            <a:xfrm>
              <a:off x="1075" y="3899"/>
              <a:ext cx="237" cy="254"/>
            </a:xfrm>
            <a:prstGeom prst="cube">
              <a:avLst>
                <a:gd name="adj" fmla="val 25000"/>
              </a:avLst>
            </a:prstGeom>
            <a:solidFill>
              <a:srgbClr val="CCECFF"/>
            </a:solidFill>
            <a:ln w="38100">
              <a:solidFill>
                <a:schemeClr val="tx1"/>
              </a:solidFill>
              <a:miter lim="800000"/>
            </a:ln>
            <a:effectLst/>
          </p:spPr>
          <p:txBody>
            <a:bodyPr wrap="none" anchor="ctr"/>
            <a:lstStyle/>
            <a:p>
              <a:endParaRPr lang="en-US"/>
            </a:p>
          </p:txBody>
        </p:sp>
      </p:grpSp>
      <p:sp>
        <p:nvSpPr>
          <p:cNvPr id="75" name="AutoShape 72"/>
          <p:cNvSpPr>
            <a:spLocks noChangeArrowheads="1"/>
          </p:cNvSpPr>
          <p:nvPr/>
        </p:nvSpPr>
        <p:spPr bwMode="auto">
          <a:xfrm rot="10800000">
            <a:off x="3302980" y="3526185"/>
            <a:ext cx="349250" cy="333375"/>
          </a:xfrm>
          <a:prstGeom prst="rightArrow">
            <a:avLst>
              <a:gd name="adj1" fmla="val 50000"/>
              <a:gd name="adj2" fmla="val 26190"/>
            </a:avLst>
          </a:prstGeom>
          <a:solidFill>
            <a:srgbClr val="FFFF00"/>
          </a:solidFill>
          <a:ln w="28575">
            <a:solidFill>
              <a:schemeClr val="tx1"/>
            </a:solidFill>
            <a:miter lim="800000"/>
          </a:ln>
          <a:effectLst/>
        </p:spPr>
        <p:txBody>
          <a:bodyPr wrap="none" anchor="ctr"/>
          <a:lstStyle/>
          <a:p>
            <a:endParaRPr lang="en-US"/>
          </a:p>
        </p:txBody>
      </p:sp>
      <p:sp>
        <p:nvSpPr>
          <p:cNvPr id="76" name="Text Box 73"/>
          <p:cNvSpPr txBox="1">
            <a:spLocks noChangeArrowheads="1"/>
          </p:cNvSpPr>
          <p:nvPr/>
        </p:nvSpPr>
        <p:spPr bwMode="auto">
          <a:xfrm>
            <a:off x="358168" y="4197698"/>
            <a:ext cx="1828800" cy="476250"/>
          </a:xfrm>
          <a:prstGeom prst="rect">
            <a:avLst/>
          </a:prstGeom>
          <a:solidFill>
            <a:srgbClr val="FFFF00"/>
          </a:solidFill>
          <a:ln w="19050">
            <a:solidFill>
              <a:schemeClr val="tx1"/>
            </a:solidFill>
            <a:miter lim="800000"/>
          </a:ln>
          <a:effectLst/>
        </p:spPr>
        <p:txBody>
          <a:bodyPr>
            <a:spAutoFit/>
          </a:bodyPr>
          <a:lstStyle/>
          <a:p>
            <a:pPr>
              <a:spcBef>
                <a:spcPct val="50000"/>
              </a:spcBef>
            </a:pPr>
            <a:r>
              <a:rPr lang="en-GB">
                <a:latin typeface="Arial" panose="020B0604020202020204" pitchFamily="34" charset="0"/>
              </a:rPr>
              <a:t>Very fast</a:t>
            </a:r>
            <a:endParaRPr lang="en-GB">
              <a:latin typeface="Arial" panose="020B0604020202020204" pitchFamily="34" charset="0"/>
            </a:endParaRPr>
          </a:p>
        </p:txBody>
      </p:sp>
      <p:sp>
        <p:nvSpPr>
          <p:cNvPr id="77" name="Text Box 74"/>
          <p:cNvSpPr txBox="1">
            <a:spLocks noChangeArrowheads="1"/>
          </p:cNvSpPr>
          <p:nvPr/>
        </p:nvSpPr>
        <p:spPr bwMode="auto">
          <a:xfrm>
            <a:off x="350230" y="2230785"/>
            <a:ext cx="914400" cy="476250"/>
          </a:xfrm>
          <a:prstGeom prst="rect">
            <a:avLst/>
          </a:prstGeom>
          <a:solidFill>
            <a:srgbClr val="FFFF00"/>
          </a:solidFill>
          <a:ln w="19050">
            <a:solidFill>
              <a:schemeClr val="tx1"/>
            </a:solidFill>
            <a:miter lim="800000"/>
          </a:ln>
          <a:effectLst/>
        </p:spPr>
        <p:txBody>
          <a:bodyPr>
            <a:spAutoFit/>
          </a:bodyPr>
          <a:lstStyle/>
          <a:p>
            <a:pPr>
              <a:spcBef>
                <a:spcPct val="50000"/>
              </a:spcBef>
            </a:pPr>
            <a:r>
              <a:rPr lang="en-GB">
                <a:latin typeface="Arial" panose="020B0604020202020204" pitchFamily="34" charset="0"/>
              </a:rPr>
              <a:t>Slow</a:t>
            </a:r>
            <a:endParaRPr lang="en-GB">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dissolve">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dissolve">
                                      <p:cBhvr>
                                        <p:cTn id="1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autoUpdateAnimBg="0"/>
      <p:bldP spid="77"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86730" y="673100"/>
            <a:ext cx="8763000" cy="4165600"/>
          </a:xfrm>
          <a:prstGeom prst="rect">
            <a:avLst/>
          </a:prstGeom>
          <a:noFill/>
        </p:spPr>
        <p:txBody>
          <a:bodyPr wrap="square" lIns="91440" tIns="45720" rIns="91440" bIns="45720" numCol="1" anchor="t" anchorCtr="0" compatLnSpc="1"/>
          <a:lstStyle>
            <a:lvl1pPr marL="342900" indent="-342900" algn="l" defTabSz="914400" rtl="0" eaLnBrk="1" latinLnBrk="0" hangingPunct="1">
              <a:spcBef>
                <a:spcPts val="800"/>
              </a:spcBef>
              <a:buFont typeface="Arial" panose="020B0604020202020204" pitchFamily="34" charset="0"/>
              <a:buNone/>
              <a:defRPr sz="1600" b="1" kern="1200">
                <a:solidFill>
                  <a:schemeClr val="tx1"/>
                </a:solidFill>
                <a:latin typeface="+mn-lt"/>
                <a:ea typeface="+mn-ea"/>
                <a:cs typeface="+mn-cs"/>
              </a:defRPr>
            </a:lvl1pPr>
            <a:lvl2pPr marL="1739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2pPr>
            <a:lvl3pPr marL="4025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3pPr>
            <a:lvl4pPr marL="6311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8597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spcBef>
                <a:spcPct val="0"/>
              </a:spcBef>
            </a:pPr>
            <a:r>
              <a:rPr lang="en-US" sz="2400" dirty="0">
                <a:solidFill>
                  <a:srgbClr val="FF0000"/>
                </a:solidFill>
                <a:latin typeface="Arial" panose="020B0604020202020204" pitchFamily="34" charset="0"/>
              </a:rPr>
              <a:t>Decreasing the particle size increases the rate of reaction. </a:t>
            </a:r>
            <a:endParaRPr lang="en-US" sz="2400" dirty="0">
              <a:solidFill>
                <a:srgbClr val="FF0000"/>
              </a:solidFill>
              <a:latin typeface="Arial" panose="020B0604020202020204" pitchFamily="34" charset="0"/>
            </a:endParaRPr>
          </a:p>
          <a:p>
            <a:pPr>
              <a:spcBef>
                <a:spcPct val="0"/>
              </a:spcBef>
            </a:pPr>
            <a:endParaRPr lang="en-US" sz="2400" dirty="0">
              <a:latin typeface="Arial" panose="020B0604020202020204" pitchFamily="34" charset="0"/>
            </a:endParaRPr>
          </a:p>
          <a:p>
            <a:pPr>
              <a:spcBef>
                <a:spcPct val="0"/>
              </a:spcBef>
            </a:pPr>
            <a:r>
              <a:rPr lang="en-US" sz="2400" b="0" dirty="0">
                <a:latin typeface="Arial" panose="020B0604020202020204" pitchFamily="34" charset="0"/>
              </a:rPr>
              <a:t>This is important in heterogeneous reactions where the reactants are in different phases, such as a solid reacting with a solution.</a:t>
            </a:r>
            <a:endParaRPr lang="en-US" sz="2400" b="0" dirty="0">
              <a:latin typeface="Arial" panose="020B0604020202020204" pitchFamily="34" charset="0"/>
            </a:endParaRPr>
          </a:p>
          <a:p>
            <a:pPr>
              <a:spcBef>
                <a:spcPct val="0"/>
              </a:spcBef>
            </a:pPr>
            <a:endParaRPr lang="en-US" sz="2400" dirty="0">
              <a:latin typeface="Arial" panose="020B0604020202020204" pitchFamily="34" charset="0"/>
            </a:endParaRPr>
          </a:p>
          <a:p>
            <a:pPr>
              <a:spcBef>
                <a:spcPct val="0"/>
              </a:spcBef>
            </a:pPr>
            <a:r>
              <a:rPr lang="en-US" sz="2400" dirty="0">
                <a:solidFill>
                  <a:srgbClr val="FF0000"/>
                </a:solidFill>
                <a:latin typeface="Arial" panose="020B0604020202020204" pitchFamily="34" charset="0"/>
              </a:rPr>
              <a:t>Subdividing a large particle into smaller parts increases the total surface area and therefore allows more contact and a higher probability of collisions between the reactants</a:t>
            </a:r>
            <a:r>
              <a:rPr lang="en-US" sz="2400" dirty="0">
                <a:latin typeface="Arial" panose="020B0604020202020204" pitchFamily="34" charset="0"/>
              </a:rPr>
              <a:t>.</a:t>
            </a:r>
            <a:endParaRPr lang="en-GB" sz="24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 of </a:t>
            </a:r>
            <a:r>
              <a:rPr lang="en-US" dirty="0">
                <a:solidFill>
                  <a:srgbClr val="F96A1B"/>
                </a:solidFill>
              </a:rPr>
              <a:t>surface area</a:t>
            </a:r>
            <a:endParaRPr lang="en-US" dirty="0">
              <a:solidFill>
                <a:srgbClr val="F96A1B"/>
              </a:solidFill>
            </a:endParaRPr>
          </a:p>
        </p:txBody>
      </p:sp>
      <p:pic>
        <p:nvPicPr>
          <p:cNvPr id="4" name="Picture 2" descr="http://www.chemguide.co.uk/physical/basicrates/sa.gif"/>
          <p:cNvPicPr>
            <a:picLocks noChangeAspect="1" noChangeArrowheads="1"/>
          </p:cNvPicPr>
          <p:nvPr/>
        </p:nvPicPr>
        <p:blipFill>
          <a:blip r:embed="rId1" r:link="rId2">
            <a:extLst>
              <a:ext uri="{28A0092B-C50C-407E-A947-70E740481C1C}">
                <a14:useLocalDpi xmlns:a14="http://schemas.microsoft.com/office/drawing/2010/main" val="0"/>
              </a:ext>
            </a:extLst>
          </a:blip>
          <a:srcRect/>
          <a:stretch>
            <a:fillRect/>
          </a:stretch>
        </p:blipFill>
        <p:spPr bwMode="auto">
          <a:xfrm>
            <a:off x="1173463" y="1520930"/>
            <a:ext cx="6815397" cy="5210768"/>
          </a:xfrm>
          <a:prstGeom prst="rect">
            <a:avLst/>
          </a:prstGeom>
          <a:solidFill>
            <a:srgbClr val="FFFFFF"/>
          </a:solidFill>
          <a:ln w="9525">
            <a:solidFill>
              <a:srgbClr val="FFFFFF"/>
            </a:solidFill>
            <a:miter lim="800000"/>
            <a:headEnd/>
            <a:tailEnd/>
          </a:ln>
        </p:spPr>
      </p:pic>
      <p:pic>
        <p:nvPicPr>
          <p:cNvPr id="5" name="Picture 3" descr="http://www.chemguide.co.uk/physical/basicrates/mgacideq.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300885" y="983135"/>
            <a:ext cx="6130437" cy="450221"/>
          </a:xfrm>
          <a:prstGeom prst="rect">
            <a:avLst/>
          </a:prstGeom>
          <a:solidFill>
            <a:srgbClr val="FFFFFF"/>
          </a:solidFill>
          <a:ln w="9525">
            <a:solidFill>
              <a:srgbClr val="FFFFFF"/>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 of temperature</a:t>
            </a:r>
            <a:endParaRPr lang="en-US" dirty="0"/>
          </a:p>
        </p:txBody>
      </p:sp>
      <p:sp>
        <p:nvSpPr>
          <p:cNvPr id="5" name="Rectangle 3"/>
          <p:cNvSpPr txBox="1">
            <a:spLocks noChangeArrowheads="1"/>
          </p:cNvSpPr>
          <p:nvPr/>
        </p:nvSpPr>
        <p:spPr>
          <a:xfrm>
            <a:off x="430388" y="1749735"/>
            <a:ext cx="8149167" cy="2969676"/>
          </a:xfrm>
          <a:prstGeom prst="rect">
            <a:avLst/>
          </a:prstGeom>
        </p:spPr>
        <p:txBody>
          <a:bodyPr/>
          <a:lstStyle>
            <a:lvl1pPr marL="342900" indent="-342900" algn="l" defTabSz="914400" rtl="0" eaLnBrk="1" latinLnBrk="0" hangingPunct="1">
              <a:spcBef>
                <a:spcPts val="800"/>
              </a:spcBef>
              <a:buFont typeface="Arial" panose="020B0604020202020204" pitchFamily="34" charset="0"/>
              <a:buNone/>
              <a:defRPr sz="1600" b="1" kern="1200">
                <a:solidFill>
                  <a:schemeClr val="tx1"/>
                </a:solidFill>
                <a:latin typeface="+mn-lt"/>
                <a:ea typeface="+mn-ea"/>
                <a:cs typeface="+mn-cs"/>
              </a:defRPr>
            </a:lvl1pPr>
            <a:lvl2pPr marL="1739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2pPr>
            <a:lvl3pPr marL="4025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3pPr>
            <a:lvl4pPr marL="6311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8597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lnSpc>
                <a:spcPct val="120000"/>
              </a:lnSpc>
            </a:pPr>
            <a:r>
              <a:rPr lang="en-US" sz="2400" dirty="0">
                <a:latin typeface="Arial" panose="020B0604020202020204" pitchFamily="34" charset="0"/>
                <a:cs typeface="Arial" panose="020B0604020202020204" pitchFamily="34" charset="0"/>
              </a:rPr>
              <a:t>Because of the key role of </a:t>
            </a:r>
            <a:r>
              <a:rPr lang="en-US" sz="2400" dirty="0" err="1">
                <a:latin typeface="Arial" panose="020B0604020202020204" pitchFamily="34" charset="0"/>
                <a:cs typeface="Arial" panose="020B0604020202020204" pitchFamily="34" charset="0"/>
              </a:rPr>
              <a:t>E</a:t>
            </a:r>
            <a:r>
              <a:rPr lang="en-US" sz="2400" baseline="-25000" dirty="0" err="1">
                <a:latin typeface="Arial" panose="020B0604020202020204" pitchFamily="34" charset="0"/>
                <a:cs typeface="Arial" panose="020B0604020202020204" pitchFamily="34" charset="0"/>
              </a:rPr>
              <a:t>a</a:t>
            </a:r>
            <a:r>
              <a:rPr lang="en-US" sz="2400" dirty="0">
                <a:latin typeface="Arial" panose="020B0604020202020204" pitchFamily="34" charset="0"/>
                <a:cs typeface="Arial" panose="020B0604020202020204" pitchFamily="34" charset="0"/>
              </a:rPr>
              <a:t> in deciding whether a collision will result in a reaction, it would obviously be useful to know </a:t>
            </a:r>
            <a:r>
              <a:rPr lang="en-US" sz="2400" dirty="0">
                <a:solidFill>
                  <a:schemeClr val="accent2"/>
                </a:solidFill>
                <a:latin typeface="Arial" panose="020B0604020202020204" pitchFamily="34" charset="0"/>
                <a:cs typeface="Arial" panose="020B0604020202020204" pitchFamily="34" charset="0"/>
              </a:rPr>
              <a:t>what sort of proportion of the particles present have high enough energies </a:t>
            </a:r>
            <a:r>
              <a:rPr lang="en-US" sz="2400" dirty="0">
                <a:latin typeface="Arial" panose="020B0604020202020204" pitchFamily="34" charset="0"/>
                <a:cs typeface="Arial" panose="020B0604020202020204" pitchFamily="34" charset="0"/>
              </a:rPr>
              <a:t>to react when they collide.</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 of temperature</a:t>
            </a:r>
            <a:endParaRPr lang="en-US" dirty="0"/>
          </a:p>
        </p:txBody>
      </p:sp>
      <p:sp>
        <p:nvSpPr>
          <p:cNvPr id="4" name="Rectangle 2"/>
          <p:cNvSpPr txBox="1">
            <a:spLocks noChangeArrowheads="1"/>
          </p:cNvSpPr>
          <p:nvPr/>
        </p:nvSpPr>
        <p:spPr>
          <a:xfrm>
            <a:off x="631790" y="1300250"/>
            <a:ext cx="77724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b="1" dirty="0">
                <a:solidFill>
                  <a:schemeClr val="accent2"/>
                </a:solidFill>
                <a:latin typeface="Arial" panose="020B0604020202020204" pitchFamily="34" charset="0"/>
                <a:cs typeface="Arial" panose="020B0604020202020204" pitchFamily="34" charset="0"/>
              </a:rPr>
              <a:t>The Maxwell-Boltzmann Distribution</a:t>
            </a:r>
            <a:br>
              <a:rPr lang="en-US" b="1" dirty="0">
                <a:solidFill>
                  <a:schemeClr val="accent2"/>
                </a:solidFill>
                <a:latin typeface="Times New Roman" panose="02020603050405020304" pitchFamily="18" charset="0"/>
                <a:cs typeface="Times New Roman" panose="02020603050405020304" pitchFamily="18" charset="0"/>
              </a:rPr>
            </a:br>
            <a:endParaRPr lang="en-US" b="1" dirty="0">
              <a:solidFill>
                <a:schemeClr val="accent2"/>
              </a:solidFill>
              <a:latin typeface="Times New Roman" panose="02020603050405020304" pitchFamily="18" charset="0"/>
              <a:cs typeface="Times New Roman" panose="02020603050405020304" pitchFamily="18" charset="0"/>
            </a:endParaRPr>
          </a:p>
        </p:txBody>
      </p:sp>
      <p:sp>
        <p:nvSpPr>
          <p:cNvPr id="6" name="Rectangle 3"/>
          <p:cNvSpPr txBox="1">
            <a:spLocks noChangeArrowheads="1"/>
          </p:cNvSpPr>
          <p:nvPr/>
        </p:nvSpPr>
        <p:spPr>
          <a:xfrm>
            <a:off x="609600" y="2158714"/>
            <a:ext cx="8153400" cy="2591085"/>
          </a:xfrm>
          <a:prstGeom prst="rect">
            <a:avLst/>
          </a:prstGeom>
        </p:spPr>
        <p:txBody>
          <a:bodyPr/>
          <a:lstStyle>
            <a:lvl1pPr marL="342900" indent="-342900" algn="l" defTabSz="914400" rtl="0" eaLnBrk="1" latinLnBrk="0" hangingPunct="1">
              <a:spcBef>
                <a:spcPts val="800"/>
              </a:spcBef>
              <a:buFont typeface="Arial" panose="020B0604020202020204" pitchFamily="34" charset="0"/>
              <a:buNone/>
              <a:defRPr sz="1600" b="1" kern="1200">
                <a:solidFill>
                  <a:schemeClr val="tx1"/>
                </a:solidFill>
                <a:latin typeface="+mn-lt"/>
                <a:ea typeface="+mn-ea"/>
                <a:cs typeface="+mn-cs"/>
              </a:defRPr>
            </a:lvl1pPr>
            <a:lvl2pPr marL="1739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2pPr>
            <a:lvl3pPr marL="4025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3pPr>
            <a:lvl4pPr marL="6311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8597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lnSpc>
                <a:spcPct val="120000"/>
              </a:lnSpc>
            </a:pPr>
            <a:r>
              <a:rPr lang="en-US" sz="2400" dirty="0">
                <a:latin typeface="Arial" panose="020B0604020202020204" pitchFamily="34" charset="0"/>
                <a:cs typeface="Arial" panose="020B0604020202020204" pitchFamily="34" charset="0"/>
              </a:rPr>
              <a:t>In any system, the particles present will have a very wide range of energies. For </a:t>
            </a:r>
            <a:r>
              <a:rPr lang="en-US" sz="2400" i="1" dirty="0">
                <a:latin typeface="Arial" panose="020B0604020202020204" pitchFamily="34" charset="0"/>
                <a:cs typeface="Arial" panose="020B0604020202020204" pitchFamily="34" charset="0"/>
              </a:rPr>
              <a:t>gases</a:t>
            </a:r>
            <a:r>
              <a:rPr lang="en-US" sz="2400" dirty="0">
                <a:latin typeface="Arial" panose="020B0604020202020204" pitchFamily="34" charset="0"/>
                <a:cs typeface="Arial" panose="020B0604020202020204" pitchFamily="34" charset="0"/>
              </a:rPr>
              <a:t>, this can be shown on a graph called the </a:t>
            </a:r>
            <a:r>
              <a:rPr lang="en-US" sz="2400" dirty="0">
                <a:solidFill>
                  <a:schemeClr val="accent2"/>
                </a:solidFill>
                <a:latin typeface="Arial" panose="020B0604020202020204" pitchFamily="34" charset="0"/>
                <a:cs typeface="Arial" panose="020B0604020202020204" pitchFamily="34" charset="0"/>
              </a:rPr>
              <a:t>Maxwell-Boltzmann Distribution which is a plot of the number of particles having each particular energy</a:t>
            </a:r>
            <a:r>
              <a:rPr lang="en-US" sz="2400" dirty="0">
                <a:latin typeface="Arial" panose="020B0604020202020204" pitchFamily="34" charset="0"/>
                <a:cs typeface="Arial" panose="020B0604020202020204" pitchFamily="34" charset="0"/>
              </a:rPr>
              <a:t>.</a:t>
            </a:r>
            <a:r>
              <a:rPr lang="en-US" sz="2400" dirty="0">
                <a:latin typeface="Times New Roman" panose="02020603050405020304" pitchFamily="18" charset="0"/>
              </a:rPr>
              <a:t> </a:t>
            </a:r>
            <a:endParaRPr lang="en-US" sz="2400" dirty="0">
              <a:latin typeface="Times New Roman" panose="02020603050405020304" pitchFamily="18" charset="0"/>
            </a:endParaRPr>
          </a:p>
          <a:p>
            <a:pPr>
              <a:lnSpc>
                <a:spcPct val="120000"/>
              </a:lnSpc>
            </a:pPr>
            <a:endParaRPr lang="en-US" sz="2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571500" y="173972"/>
            <a:ext cx="77724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b="1" dirty="0">
                <a:solidFill>
                  <a:schemeClr val="accent2"/>
                </a:solidFill>
                <a:latin typeface="Arial" panose="020B0604020202020204" pitchFamily="34" charset="0"/>
                <a:cs typeface="Arial" panose="020B0604020202020204" pitchFamily="34" charset="0"/>
              </a:rPr>
              <a:t>The Maxwell-Boltzmann Distribution</a:t>
            </a:r>
            <a:br>
              <a:rPr lang="en-US" b="1" dirty="0">
                <a:solidFill>
                  <a:schemeClr val="accent2"/>
                </a:solidFill>
                <a:latin typeface="Times New Roman" panose="02020603050405020304" pitchFamily="18" charset="0"/>
                <a:cs typeface="Times New Roman" panose="02020603050405020304" pitchFamily="18" charset="0"/>
              </a:rPr>
            </a:br>
            <a:endParaRPr lang="en-US" b="1" dirty="0">
              <a:solidFill>
                <a:schemeClr val="accent2"/>
              </a:solidFill>
              <a:latin typeface="Times New Roman" panose="02020603050405020304" pitchFamily="18" charset="0"/>
              <a:cs typeface="Times New Roman" panose="02020603050405020304" pitchFamily="18" charset="0"/>
            </a:endParaRPr>
          </a:p>
        </p:txBody>
      </p:sp>
      <p:pic>
        <p:nvPicPr>
          <p:cNvPr id="5" name="Picture 7" descr="http://www.chemguide.co.uk/physical/basicrates/mbdistrib.gif"/>
          <p:cNvPicPr>
            <a:picLocks noChangeAspect="1" noChangeArrowheads="1"/>
          </p:cNvPicPr>
          <p:nvPr/>
        </p:nvPicPr>
        <p:blipFill>
          <a:blip r:embed="rId1" r:link="rId2">
            <a:extLst>
              <a:ext uri="{28A0092B-C50C-407E-A947-70E740481C1C}">
                <a14:useLocalDpi xmlns:a14="http://schemas.microsoft.com/office/drawing/2010/main" val="0"/>
              </a:ext>
            </a:extLst>
          </a:blip>
          <a:srcRect/>
          <a:stretch>
            <a:fillRect/>
          </a:stretch>
        </p:blipFill>
        <p:spPr>
          <a:xfrm>
            <a:off x="1230440" y="901662"/>
            <a:ext cx="6471210" cy="4244609"/>
          </a:xfrm>
          <a:prstGeom prst="rect">
            <a:avLst/>
          </a:prstGeom>
          <a:solidFill>
            <a:srgbClr val="FFFFFF"/>
          </a:solidFill>
          <a:ln>
            <a:solidFill>
              <a:srgbClr val="FFFFFF"/>
            </a:solidFill>
            <a:miter lim="800000"/>
            <a:headEnd/>
            <a:tailEnd/>
          </a:ln>
        </p:spPr>
      </p:pic>
      <p:sp>
        <p:nvSpPr>
          <p:cNvPr id="7" name="Rectangle 5"/>
          <p:cNvSpPr>
            <a:spLocks noChangeArrowheads="1"/>
          </p:cNvSpPr>
          <p:nvPr/>
        </p:nvSpPr>
        <p:spPr bwMode="auto">
          <a:xfrm>
            <a:off x="259459" y="5307038"/>
            <a:ext cx="8707026" cy="1323439"/>
          </a:xfrm>
          <a:prstGeom prst="rect">
            <a:avLst/>
          </a:prstGeom>
          <a:solidFill>
            <a:schemeClr val="bg1"/>
          </a:solidFill>
          <a:ln>
            <a:noFill/>
          </a:ln>
        </p:spPr>
        <p:txBody>
          <a:bodyPr wrap="square">
            <a:spAutoFit/>
          </a:bodyPr>
          <a:lstStyle/>
          <a:p>
            <a:r>
              <a:rPr lang="en-US" sz="2000" dirty="0">
                <a:latin typeface="Arial" panose="020B0604020202020204" pitchFamily="34" charset="0"/>
                <a:cs typeface="Arial" panose="020B0604020202020204" pitchFamily="34" charset="0"/>
              </a:rPr>
              <a:t>The area under the </a:t>
            </a:r>
            <a:r>
              <a:rPr lang="en-US" sz="2000" dirty="0">
                <a:latin typeface="Arial" panose="020B0604020202020204" pitchFamily="34" charset="0"/>
              </a:rPr>
              <a:t>curve </a:t>
            </a:r>
            <a:r>
              <a:rPr lang="en-US" sz="2000" dirty="0">
                <a:latin typeface="Arial" panose="020B0604020202020204" pitchFamily="34" charset="0"/>
                <a:cs typeface="Times New Roman" panose="02020603050405020304" pitchFamily="18" charset="0"/>
              </a:rPr>
              <a:t>is a measure of the total number of particles present.</a:t>
            </a:r>
            <a:r>
              <a:rPr lang="en-US" sz="2000" dirty="0">
                <a:solidFill>
                  <a:srgbClr val="000000"/>
                </a:solidFill>
                <a:latin typeface="Arial" panose="020B0604020202020204" pitchFamily="34" charset="0"/>
                <a:cs typeface="Arial" panose="020B0604020202020204" pitchFamily="34" charset="0"/>
              </a:rPr>
              <a:t> </a:t>
            </a:r>
            <a:endParaRPr lang="en-US" sz="2000" dirty="0">
              <a:solidFill>
                <a:srgbClr val="000000"/>
              </a:solidFill>
              <a:latin typeface="Arial" panose="020B0604020202020204" pitchFamily="34" charset="0"/>
              <a:cs typeface="Arial" panose="020B0604020202020204" pitchFamily="34" charset="0"/>
            </a:endParaRPr>
          </a:p>
          <a:p>
            <a:r>
              <a:rPr lang="en-US" sz="2000" dirty="0">
                <a:solidFill>
                  <a:schemeClr val="accent4"/>
                </a:solidFill>
                <a:latin typeface="Arial" panose="020B0604020202020204" pitchFamily="34" charset="0"/>
                <a:cs typeface="Arial" panose="020B0604020202020204" pitchFamily="34" charset="0"/>
              </a:rPr>
              <a:t>The graph only applies to </a:t>
            </a:r>
            <a:r>
              <a:rPr lang="en-US" sz="2000" i="1" dirty="0">
                <a:solidFill>
                  <a:schemeClr val="accent4"/>
                </a:solidFill>
                <a:latin typeface="Arial" panose="020B0604020202020204" pitchFamily="34" charset="0"/>
                <a:cs typeface="Arial" panose="020B0604020202020204" pitchFamily="34" charset="0"/>
              </a:rPr>
              <a:t>gases</a:t>
            </a:r>
            <a:r>
              <a:rPr lang="en-US" sz="2000" dirty="0">
                <a:solidFill>
                  <a:schemeClr val="accent4"/>
                </a:solidFill>
                <a:latin typeface="Arial" panose="020B0604020202020204" pitchFamily="34" charset="0"/>
                <a:cs typeface="Arial" panose="020B0604020202020204" pitchFamily="34" charset="0"/>
              </a:rPr>
              <a:t>, but the conclusions that we can draw from it can also be applied to reactions involving liquids.</a:t>
            </a:r>
            <a:endParaRPr lang="en-US" sz="2000" dirty="0">
              <a:solidFill>
                <a:schemeClr val="accent4"/>
              </a:solidFill>
              <a:latin typeface="Arial" panose="020B0604020202020204" pitchFamily="34"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571500" y="173972"/>
            <a:ext cx="77724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b="1" dirty="0">
                <a:solidFill>
                  <a:schemeClr val="accent2"/>
                </a:solidFill>
                <a:latin typeface="Arial" panose="020B0604020202020204" pitchFamily="34" charset="0"/>
                <a:cs typeface="Arial" panose="020B0604020202020204" pitchFamily="34" charset="0"/>
              </a:rPr>
              <a:t>The Maxwell-Boltzmann Distribution</a:t>
            </a:r>
            <a:br>
              <a:rPr lang="en-US" b="1" dirty="0">
                <a:solidFill>
                  <a:schemeClr val="accent2"/>
                </a:solidFill>
                <a:latin typeface="Times New Roman" panose="02020603050405020304" pitchFamily="18" charset="0"/>
                <a:cs typeface="Times New Roman" panose="02020603050405020304" pitchFamily="18" charset="0"/>
              </a:rPr>
            </a:br>
            <a:endParaRPr lang="en-US" b="1" dirty="0">
              <a:solidFill>
                <a:schemeClr val="accent2"/>
              </a:solidFill>
              <a:latin typeface="Times New Roman" panose="02020603050405020304" pitchFamily="18" charset="0"/>
              <a:cs typeface="Times New Roman" panose="02020603050405020304" pitchFamily="18" charset="0"/>
            </a:endParaRPr>
          </a:p>
        </p:txBody>
      </p:sp>
      <p:pic>
        <p:nvPicPr>
          <p:cNvPr id="6" name="Picture 8" descr="http://www.chemguide.co.uk/physical/basicrates/mbdistrib2.gif"/>
          <p:cNvPicPr>
            <a:picLocks noChangeAspect="1" noChangeArrowheads="1"/>
          </p:cNvPicPr>
          <p:nvPr/>
        </p:nvPicPr>
        <p:blipFill>
          <a:blip r:embed="rId1" r:link="rId2">
            <a:extLst>
              <a:ext uri="{28A0092B-C50C-407E-A947-70E740481C1C}">
                <a14:useLocalDpi xmlns:a14="http://schemas.microsoft.com/office/drawing/2010/main" val="0"/>
              </a:ext>
            </a:extLst>
          </a:blip>
          <a:srcRect/>
          <a:stretch>
            <a:fillRect/>
          </a:stretch>
        </p:blipFill>
        <p:spPr bwMode="auto">
          <a:xfrm>
            <a:off x="1285538" y="1993565"/>
            <a:ext cx="6586462" cy="4644158"/>
          </a:xfrm>
          <a:prstGeom prst="rect">
            <a:avLst/>
          </a:prstGeom>
          <a:solidFill>
            <a:srgbClr val="FFFFFF"/>
          </a:solidFill>
          <a:ln w="9525">
            <a:solidFill>
              <a:srgbClr val="FFFFFF"/>
            </a:solidFill>
            <a:miter lim="800000"/>
            <a:headEnd/>
            <a:tailEnd/>
          </a:ln>
        </p:spPr>
      </p:pic>
      <p:sp>
        <p:nvSpPr>
          <p:cNvPr id="8" name="Rectangle 3"/>
          <p:cNvSpPr txBox="1">
            <a:spLocks noChangeArrowheads="1"/>
          </p:cNvSpPr>
          <p:nvPr/>
        </p:nvSpPr>
        <p:spPr>
          <a:xfrm>
            <a:off x="214942" y="895656"/>
            <a:ext cx="8633756" cy="1006492"/>
          </a:xfrm>
          <a:prstGeom prst="rect">
            <a:avLst/>
          </a:prstGeom>
        </p:spPr>
        <p:txBody>
          <a:bodyPr/>
          <a:lstStyle>
            <a:lvl1pPr marL="342900" indent="-342900" algn="l" defTabSz="914400" rtl="0" eaLnBrk="1" latinLnBrk="0" hangingPunct="1">
              <a:spcBef>
                <a:spcPts val="800"/>
              </a:spcBef>
              <a:buFont typeface="Arial" panose="020B0604020202020204" pitchFamily="34" charset="0"/>
              <a:buNone/>
              <a:defRPr sz="1600" b="1" kern="1200">
                <a:solidFill>
                  <a:schemeClr val="tx1"/>
                </a:solidFill>
                <a:latin typeface="+mn-lt"/>
                <a:ea typeface="+mn-ea"/>
                <a:cs typeface="+mn-cs"/>
              </a:defRPr>
            </a:lvl1pPr>
            <a:lvl2pPr marL="1739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2pPr>
            <a:lvl3pPr marL="4025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3pPr>
            <a:lvl4pPr marL="6311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8597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Remember that for a reaction to happen, particles must collide with energies equal to or greater than the </a:t>
            </a:r>
            <a:r>
              <a:rPr lang="en-US" sz="2000" dirty="0" err="1">
                <a:latin typeface="Arial" panose="020B0604020202020204" pitchFamily="34" charset="0"/>
                <a:cs typeface="Arial" panose="020B0604020202020204" pitchFamily="34" charset="0"/>
              </a:rPr>
              <a:t>E</a:t>
            </a:r>
            <a:r>
              <a:rPr lang="en-US" sz="2000" baseline="-25000" dirty="0" err="1">
                <a:latin typeface="Arial" panose="020B0604020202020204" pitchFamily="34" charset="0"/>
                <a:cs typeface="Arial" panose="020B0604020202020204" pitchFamily="34" charset="0"/>
              </a:rPr>
              <a:t>a</a:t>
            </a:r>
            <a:r>
              <a:rPr lang="en-US" sz="2000" dirty="0">
                <a:latin typeface="Arial" panose="020B0604020202020204" pitchFamily="34" charset="0"/>
                <a:cs typeface="Arial" panose="020B0604020202020204" pitchFamily="34" charset="0"/>
              </a:rPr>
              <a:t> for the reaction</a:t>
            </a:r>
            <a:r>
              <a:rPr lang="tr-TR" sz="2000" dirty="0">
                <a:latin typeface="Arial" panose="020B0604020202020204" pitchFamily="34" charset="0"/>
              </a:rPr>
              <a:t>:</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 of </a:t>
            </a:r>
            <a:r>
              <a:rPr lang="en-US" dirty="0">
                <a:solidFill>
                  <a:schemeClr val="accent2"/>
                </a:solidFill>
              </a:rPr>
              <a:t>temperature</a:t>
            </a:r>
            <a:endParaRPr lang="en-US" dirty="0">
              <a:solidFill>
                <a:schemeClr val="accent2"/>
              </a:solidFill>
            </a:endParaRPr>
          </a:p>
        </p:txBody>
      </p:sp>
      <p:pic>
        <p:nvPicPr>
          <p:cNvPr id="3" name="Picture 2" descr="6-7.gi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2029" y="1583924"/>
            <a:ext cx="7481204" cy="3106481"/>
          </a:xfrm>
          <a:prstGeom prst="rect">
            <a:avLst/>
          </a:prstGeom>
        </p:spPr>
      </p:pic>
      <p:sp>
        <p:nvSpPr>
          <p:cNvPr id="4" name="TextBox 3"/>
          <p:cNvSpPr txBox="1"/>
          <p:nvPr/>
        </p:nvSpPr>
        <p:spPr>
          <a:xfrm>
            <a:off x="5785555" y="4513112"/>
            <a:ext cx="3189207" cy="369332"/>
          </a:xfrm>
          <a:prstGeom prst="rect">
            <a:avLst/>
          </a:prstGeom>
          <a:noFill/>
        </p:spPr>
        <p:txBody>
          <a:bodyPr wrap="none" rtlCol="0">
            <a:spAutoFit/>
          </a:bodyPr>
          <a:lstStyle/>
          <a:p>
            <a:r>
              <a:rPr lang="en-US" b="1" dirty="0"/>
              <a:t>Show Maxwell-</a:t>
            </a:r>
            <a:r>
              <a:rPr lang="en-US" b="1" dirty="0" err="1"/>
              <a:t>Boltzman</a:t>
            </a:r>
            <a:r>
              <a:rPr lang="en-US" b="1" dirty="0"/>
              <a:t> model</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BEBA8EAE-BF5A-486C-A8C5-ECC9F3942E4B}">
                <a14:imgProps xmlns:a14="http://schemas.microsoft.com/office/drawing/2010/main">
                  <a14:imgLayer r:embed="rId2">
                    <a14:imgEffect>
                      <a14:brightnessContrast bright="20000" contrast="-40000"/>
                    </a14:imgEffect>
                  </a14:imgLayer>
                </a14:imgProps>
              </a:ext>
            </a:extLst>
          </a:blip>
          <a:srcRect/>
          <a:stretch>
            <a:fillRect/>
          </a:stretch>
        </p:blipFill>
        <p:spPr bwMode="auto">
          <a:xfrm>
            <a:off x="450960" y="1637071"/>
            <a:ext cx="8129431" cy="3170904"/>
          </a:xfrm>
          <a:prstGeom prst="rect">
            <a:avLst/>
          </a:prstGeom>
          <a:noFill/>
          <a:ln w="9525">
            <a:noFill/>
            <a:miter lim="800000"/>
            <a:headEnd/>
            <a:tailEnd/>
          </a:ln>
          <a:effectLst/>
        </p:spPr>
      </p:pic>
      <p:sp>
        <p:nvSpPr>
          <p:cNvPr id="5" name="TextBox 4"/>
          <p:cNvSpPr txBox="1"/>
          <p:nvPr/>
        </p:nvSpPr>
        <p:spPr>
          <a:xfrm>
            <a:off x="450960" y="516197"/>
            <a:ext cx="5347105" cy="523220"/>
          </a:xfrm>
          <a:prstGeom prst="rect">
            <a:avLst/>
          </a:prstGeom>
          <a:noFill/>
        </p:spPr>
        <p:txBody>
          <a:bodyPr wrap="none" rtlCol="0">
            <a:spAutoFit/>
          </a:bodyPr>
          <a:lstStyle/>
          <a:p>
            <a:r>
              <a:rPr lang="en-US" altLang="zh-CN" sz="2800" dirty="0"/>
              <a:t>Quantification of Rates of reaction</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8000" y="914400"/>
            <a:ext cx="7835900" cy="5526741"/>
          </a:xfrm>
          <a:solidFill>
            <a:schemeClr val="bg1"/>
          </a:solidFill>
        </p:spPr>
        <p:txBody>
          <a:bodyPr>
            <a:noAutofit/>
          </a:bodyPr>
          <a:lstStyle/>
          <a:p>
            <a:r>
              <a:rPr lang="en-US" altLang="zh-CN" sz="2400" b="0" dirty="0">
                <a:latin typeface="Times New Roman" panose="02020603050405020304" pitchFamily="18" charset="0"/>
                <a:cs typeface="Times New Roman" panose="02020603050405020304" pitchFamily="18" charset="0"/>
              </a:rPr>
              <a:t>So, as temperature increases, there is an </a:t>
            </a:r>
            <a:r>
              <a:rPr lang="en-US" altLang="zh-CN" sz="2400" dirty="0">
                <a:solidFill>
                  <a:srgbClr val="FF0000"/>
                </a:solidFill>
                <a:latin typeface="Times New Roman" panose="02020603050405020304" pitchFamily="18" charset="0"/>
                <a:cs typeface="Times New Roman" panose="02020603050405020304" pitchFamily="18" charset="0"/>
              </a:rPr>
              <a:t>increase in collision frequency</a:t>
            </a:r>
            <a:r>
              <a:rPr lang="en-US" altLang="zh-CN" sz="2400" dirty="0">
                <a:latin typeface="Times New Roman" panose="02020603050405020304" pitchFamily="18" charset="0"/>
                <a:cs typeface="Times New Roman" panose="02020603050405020304" pitchFamily="18" charset="0"/>
              </a:rPr>
              <a:t> </a:t>
            </a:r>
            <a:r>
              <a:rPr lang="en-US" altLang="zh-CN" sz="2400" b="0" dirty="0">
                <a:latin typeface="Times New Roman" panose="02020603050405020304" pitchFamily="18" charset="0"/>
                <a:cs typeface="Times New Roman" panose="02020603050405020304" pitchFamily="18" charset="0"/>
              </a:rPr>
              <a:t>due to the higher kinetic energy, but </a:t>
            </a:r>
            <a:r>
              <a:rPr lang="en-US" altLang="zh-CN" sz="2400" dirty="0">
                <a:solidFill>
                  <a:srgbClr val="FF0000"/>
                </a:solidFill>
                <a:latin typeface="Times New Roman" panose="02020603050405020304" pitchFamily="18" charset="0"/>
                <a:cs typeface="Times New Roman" panose="02020603050405020304" pitchFamily="18" charset="0"/>
              </a:rPr>
              <a:t>more importantly </a:t>
            </a:r>
            <a:r>
              <a:rPr lang="en-US" altLang="zh-CN" sz="2400" b="0" dirty="0">
                <a:latin typeface="Times New Roman" panose="02020603050405020304" pitchFamily="18" charset="0"/>
                <a:cs typeface="Times New Roman" panose="02020603050405020304" pitchFamily="18" charset="0"/>
              </a:rPr>
              <a:t>there is an </a:t>
            </a:r>
            <a:r>
              <a:rPr lang="en-US" altLang="zh-CN" sz="2400" dirty="0">
                <a:solidFill>
                  <a:srgbClr val="FF0000"/>
                </a:solidFill>
                <a:latin typeface="Times New Roman" panose="02020603050405020304" pitchFamily="18" charset="0"/>
                <a:cs typeface="Times New Roman" panose="02020603050405020304" pitchFamily="18" charset="0"/>
              </a:rPr>
              <a:t>increase in the frequency of collisions involving particles with the necessary activation energy to overcome the activation energy barrier</a:t>
            </a:r>
            <a:r>
              <a:rPr lang="en-US" altLang="zh-CN" sz="2400" b="0" dirty="0">
                <a:latin typeface="Times New Roman" panose="02020603050405020304" pitchFamily="18" charset="0"/>
                <a:cs typeface="Times New Roman" panose="02020603050405020304" pitchFamily="18" charset="0"/>
              </a:rPr>
              <a:t>. </a:t>
            </a:r>
            <a:endParaRPr lang="en-US" altLang="zh-CN" sz="2400" b="0" dirty="0">
              <a:latin typeface="Times New Roman" panose="02020603050405020304" pitchFamily="18" charset="0"/>
              <a:cs typeface="Times New Roman" panose="02020603050405020304" pitchFamily="18" charset="0"/>
            </a:endParaRPr>
          </a:p>
          <a:p>
            <a:r>
              <a:rPr lang="en-US" altLang="zh-CN" sz="2400" b="0" dirty="0">
                <a:latin typeface="Times New Roman" panose="02020603050405020304" pitchFamily="18" charset="0"/>
                <a:cs typeface="Times New Roman" panose="02020603050405020304" pitchFamily="18" charset="0"/>
              </a:rPr>
              <a:t>Consequently, there is an increase in the frequency of successful collisions and so an increase in the rate of reaction. </a:t>
            </a:r>
            <a:endParaRPr lang="en-US" altLang="zh-CN" sz="2400" b="0" dirty="0">
              <a:latin typeface="Times New Roman" panose="02020603050405020304" pitchFamily="18" charset="0"/>
              <a:cs typeface="Times New Roman" panose="02020603050405020304" pitchFamily="18" charset="0"/>
            </a:endParaRPr>
          </a:p>
          <a:p>
            <a:r>
              <a:rPr lang="en-US" altLang="zh-CN" sz="2400" b="0" dirty="0">
                <a:latin typeface="Times New Roman" panose="02020603050405020304" pitchFamily="18" charset="0"/>
                <a:cs typeface="Times New Roman" panose="02020603050405020304" pitchFamily="18" charset="0"/>
              </a:rPr>
              <a:t>Many reactions double their reaction rate for every 10℃ increase in temperature. </a:t>
            </a:r>
            <a:endParaRPr lang="en-US" altLang="zh-CN" sz="2400" b="0" dirty="0">
              <a:latin typeface="Times New Roman" panose="02020603050405020304" pitchFamily="18" charset="0"/>
              <a:cs typeface="Times New Roman" panose="02020603050405020304" pitchFamily="18" charset="0"/>
            </a:endParaRPr>
          </a:p>
          <a:p>
            <a:r>
              <a:rPr lang="en-US" altLang="zh-CN" sz="2400" b="0" dirty="0">
                <a:latin typeface="Times New Roman" panose="02020603050405020304" pitchFamily="18" charset="0"/>
                <a:cs typeface="Times New Roman" panose="02020603050405020304" pitchFamily="18" charset="0"/>
              </a:rPr>
              <a:t>In section 16.2 of this chapter, we will explore this further through a study of the mathematical relationship between temperature and rate of reaction.</a:t>
            </a:r>
            <a:endParaRPr lang="zh-CN" altLang="en-US" sz="2400" b="0" dirty="0">
              <a:latin typeface="Times New Roman" panose="02020603050405020304" pitchFamily="18" charset="0"/>
              <a:cs typeface="Times New Roman" panose="02020603050405020304" pitchFamily="18" charset="0"/>
            </a:endParaRPr>
          </a:p>
        </p:txBody>
      </p:sp>
      <p:sp>
        <p:nvSpPr>
          <p:cNvPr id="5" name="Title 1"/>
          <p:cNvSpPr>
            <a:spLocks noGrp="1"/>
          </p:cNvSpPr>
          <p:nvPr>
            <p:ph type="title"/>
          </p:nvPr>
        </p:nvSpPr>
        <p:spPr>
          <a:xfrm>
            <a:off x="822960" y="365760"/>
            <a:ext cx="7520940" cy="548640"/>
          </a:xfrm>
        </p:spPr>
        <p:txBody>
          <a:bodyPr/>
          <a:lstStyle/>
          <a:p>
            <a:r>
              <a:rPr lang="en-US" dirty="0"/>
              <a:t>Effect of </a:t>
            </a:r>
            <a:r>
              <a:rPr lang="en-US" dirty="0">
                <a:solidFill>
                  <a:schemeClr val="accent2"/>
                </a:solidFill>
              </a:rPr>
              <a:t>temperature</a:t>
            </a:r>
            <a:endParaRPr lang="en-US" dirty="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92227"/>
            <a:ext cx="7520940" cy="548640"/>
          </a:xfrm>
        </p:spPr>
        <p:txBody>
          <a:bodyPr/>
          <a:lstStyle/>
          <a:p>
            <a:r>
              <a:rPr lang="en-US" dirty="0"/>
              <a:t>Effect of </a:t>
            </a:r>
            <a:r>
              <a:rPr lang="en-US" dirty="0">
                <a:solidFill>
                  <a:schemeClr val="accent2"/>
                </a:solidFill>
              </a:rPr>
              <a:t>Catalyst</a:t>
            </a:r>
            <a:endParaRPr lang="en-US" dirty="0">
              <a:solidFill>
                <a:schemeClr val="accent2"/>
              </a:solidFill>
            </a:endParaRPr>
          </a:p>
        </p:txBody>
      </p:sp>
      <p:pic>
        <p:nvPicPr>
          <p:cNvPr id="3" name="Picture 2" descr="6-11Catalytic-converter-catalyst_full_size_portrait.jpg"/>
          <p:cNvPicPr>
            <a:picLocks noChangeAspect="1"/>
          </p:cNvPicPr>
          <p:nvPr/>
        </p:nvPicPr>
        <p:blipFill rotWithShape="1">
          <a:blip r:embed="rId1">
            <a:extLst>
              <a:ext uri="{28A0092B-C50C-407E-A947-70E740481C1C}">
                <a14:useLocalDpi xmlns:a14="http://schemas.microsoft.com/office/drawing/2010/main" val="0"/>
              </a:ext>
            </a:extLst>
          </a:blip>
          <a:srcRect t="13206" b="16939"/>
          <a:stretch>
            <a:fillRect/>
          </a:stretch>
        </p:blipFill>
        <p:spPr>
          <a:xfrm>
            <a:off x="1749775" y="880567"/>
            <a:ext cx="5489224" cy="5757299"/>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 of </a:t>
            </a:r>
            <a:r>
              <a:rPr lang="en-US" dirty="0">
                <a:solidFill>
                  <a:schemeClr val="accent2"/>
                </a:solidFill>
              </a:rPr>
              <a:t>Catalyst</a:t>
            </a:r>
            <a:endParaRPr lang="en-US" dirty="0">
              <a:solidFill>
                <a:schemeClr val="accent2"/>
              </a:solidFill>
            </a:endParaRPr>
          </a:p>
        </p:txBody>
      </p:sp>
      <p:pic>
        <p:nvPicPr>
          <p:cNvPr id="5" name="Picture 4" descr="6-12 220px-DodgeCatCon.jp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86341" y="489849"/>
            <a:ext cx="3090332" cy="290772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2135146" y="2497477"/>
            <a:ext cx="2624373" cy="461665"/>
          </a:xfrm>
          <a:prstGeom prst="rect">
            <a:avLst/>
          </a:prstGeom>
          <a:noFill/>
        </p:spPr>
        <p:txBody>
          <a:bodyPr wrap="none" rtlCol="0">
            <a:spAutoFit/>
          </a:bodyPr>
          <a:lstStyle/>
          <a:p>
            <a:r>
              <a:rPr lang="en-US" sz="2400" b="1" dirty="0"/>
              <a:t>Catalytic Converter</a:t>
            </a:r>
            <a:endParaRPr lang="en-US" sz="2400" b="1" dirty="0"/>
          </a:p>
        </p:txBody>
      </p:sp>
      <p:pic>
        <p:nvPicPr>
          <p:cNvPr id="7" name="Picture 6" descr="6-13catconverter.gif"/>
          <p:cNvPicPr>
            <a:picLocks noChangeAspect="1"/>
          </p:cNvPicPr>
          <p:nvPr/>
        </p:nvPicPr>
        <p:blipFill rotWithShape="1">
          <a:blip r:embed="rId2">
            <a:extLst>
              <a:ext uri="{28A0092B-C50C-407E-A947-70E740481C1C}">
                <a14:useLocalDpi xmlns:a14="http://schemas.microsoft.com/office/drawing/2010/main" val="0"/>
              </a:ext>
            </a:extLst>
          </a:blip>
          <a:srcRect t="4853" b="10674"/>
          <a:stretch>
            <a:fillRect/>
          </a:stretch>
        </p:blipFill>
        <p:spPr>
          <a:xfrm>
            <a:off x="477505" y="3108381"/>
            <a:ext cx="7119649" cy="345749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 of </a:t>
            </a:r>
            <a:r>
              <a:rPr lang="en-US" dirty="0">
                <a:solidFill>
                  <a:schemeClr val="accent2"/>
                </a:solidFill>
              </a:rPr>
              <a:t>Catalyst</a:t>
            </a:r>
            <a:endParaRPr lang="en-US" dirty="0">
              <a:solidFill>
                <a:schemeClr val="accent2"/>
              </a:solidFill>
            </a:endParaRPr>
          </a:p>
        </p:txBody>
      </p:sp>
      <p:pic>
        <p:nvPicPr>
          <p:cNvPr id="6" name="Picture 5" descr="6-9.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4805" y="1707443"/>
            <a:ext cx="7586270" cy="366889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7060" y="402128"/>
            <a:ext cx="7724140" cy="4639772"/>
          </a:xfrm>
        </p:spPr>
        <p:txBody>
          <a:bodyPr>
            <a:normAutofit/>
          </a:bodyPr>
          <a:lstStyle/>
          <a:p>
            <a:r>
              <a:rPr lang="en-US" altLang="zh-CN" sz="2400" dirty="0">
                <a:solidFill>
                  <a:srgbClr val="FF0000"/>
                </a:solidFill>
              </a:rPr>
              <a:t>A catalyst is a substance that increases the rate of a chemical reaction without itself undergoing permanent chemical change. </a:t>
            </a:r>
            <a:endParaRPr lang="en-US" altLang="zh-CN" sz="2400" dirty="0">
              <a:solidFill>
                <a:srgbClr val="FF0000"/>
              </a:solidFill>
            </a:endParaRPr>
          </a:p>
          <a:p>
            <a:endParaRPr lang="en-US" altLang="zh-CN" sz="2400" b="0" dirty="0">
              <a:solidFill>
                <a:srgbClr val="FF0000"/>
              </a:solidFill>
            </a:endParaRPr>
          </a:p>
          <a:p>
            <a:r>
              <a:rPr lang="en-US" altLang="zh-CN" sz="2400" dirty="0">
                <a:solidFill>
                  <a:srgbClr val="FF0000"/>
                </a:solidFill>
              </a:rPr>
              <a:t>Most catalysts work by providing an alternate route for the reaction that has a lower activation energy.</a:t>
            </a:r>
            <a:endParaRPr lang="en-US" altLang="zh-CN" sz="2400" dirty="0">
              <a:solidFill>
                <a:srgbClr val="FF0000"/>
              </a:solidFill>
            </a:endParaRPr>
          </a:p>
          <a:p>
            <a:endParaRPr lang="en-US" altLang="zh-CN" sz="2400" dirty="0">
              <a:solidFill>
                <a:srgbClr val="FF0000"/>
              </a:solidFill>
            </a:endParaRPr>
          </a:p>
          <a:p>
            <a:r>
              <a:rPr lang="en-US" altLang="zh-CN" sz="2400" b="0" dirty="0"/>
              <a:t>This means that without increasing the temperature, a larger number of particles will now have values of kinetic energy greater than the activation energy, and so will be able to undergo successful collisions.</a:t>
            </a:r>
            <a:endParaRPr lang="zh-CN" altLang="en-US" sz="2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 of </a:t>
            </a:r>
            <a:r>
              <a:rPr lang="en-US" dirty="0">
                <a:solidFill>
                  <a:schemeClr val="accent2"/>
                </a:solidFill>
              </a:rPr>
              <a:t>Catalyst</a:t>
            </a:r>
            <a:endParaRPr lang="en-US" dirty="0">
              <a:solidFill>
                <a:schemeClr val="accent2"/>
              </a:solidFill>
            </a:endParaRPr>
          </a:p>
        </p:txBody>
      </p:sp>
      <p:pic>
        <p:nvPicPr>
          <p:cNvPr id="4" name="Picture 1028" descr="mbdistrib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368778" y="956733"/>
            <a:ext cx="6344356" cy="5715000"/>
          </a:xfrm>
          <a:prstGeom prst="rect">
            <a:avLst/>
          </a:prstGeom>
          <a:solidFill>
            <a:schemeClr val="bg1"/>
          </a:solid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 of Temperature &amp; Catalyst</a:t>
            </a:r>
            <a:endParaRPr lang="en-US" dirty="0"/>
          </a:p>
        </p:txBody>
      </p:sp>
      <p:pic>
        <p:nvPicPr>
          <p:cNvPr id="3" name="Picture 2" descr="6-14.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22399" y="1443566"/>
            <a:ext cx="6493933" cy="49353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79400" y="1092200"/>
            <a:ext cx="8509000" cy="4889500"/>
          </a:xfrm>
        </p:spPr>
        <p:txBody>
          <a:bodyPr>
            <a:noAutofit/>
          </a:bodyPr>
          <a:lstStyle/>
          <a:p>
            <a:r>
              <a:rPr lang="en-US" altLang="zh-CN" sz="2400" b="0" dirty="0"/>
              <a:t>Catalysts bring about an equal reduction in the activation energy of both the forward and the reverse reactions, so they do not change the position of equilibrium or the yield (Chapter 7). </a:t>
            </a:r>
            <a:endParaRPr lang="en-US" altLang="zh-CN" sz="2400" b="0" dirty="0"/>
          </a:p>
          <a:p>
            <a:r>
              <a:rPr lang="en-US" altLang="zh-CN" sz="2400" b="0" dirty="0"/>
              <a:t>However, because of their ability to increase the rate of reactions, they influence the rate of formation of product and so play an essential role in the efficiency of many industrial processes.</a:t>
            </a:r>
            <a:endParaRPr lang="en-US" altLang="zh-CN" sz="2400" b="0" dirty="0"/>
          </a:p>
          <a:p>
            <a:r>
              <a:rPr lang="en-US" altLang="zh-CN" sz="2400" b="0" dirty="0"/>
              <a:t>Without catalysts, many reactions would proceed too slowly, or would have to be conducted at such high temperatures that they would simply not be worthwhile.</a:t>
            </a:r>
            <a:endParaRPr lang="en-US" altLang="zh-CN" sz="2400" b="0" dirty="0"/>
          </a:p>
        </p:txBody>
      </p:sp>
      <p:sp>
        <p:nvSpPr>
          <p:cNvPr id="4" name="Title 1"/>
          <p:cNvSpPr>
            <a:spLocks noGrp="1"/>
          </p:cNvSpPr>
          <p:nvPr>
            <p:ph type="title"/>
          </p:nvPr>
        </p:nvSpPr>
        <p:spPr>
          <a:xfrm>
            <a:off x="822960" y="365760"/>
            <a:ext cx="7520940" cy="548640"/>
          </a:xfrm>
        </p:spPr>
        <p:txBody>
          <a:bodyPr/>
          <a:lstStyle/>
          <a:p>
            <a:r>
              <a:rPr lang="en-US" dirty="0"/>
              <a:t>Importance of Catalyst in Industry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79400" y="1079500"/>
            <a:ext cx="8420100" cy="5143500"/>
          </a:xfrm>
        </p:spPr>
        <p:txBody>
          <a:bodyPr>
            <a:noAutofit/>
          </a:bodyPr>
          <a:lstStyle/>
          <a:p>
            <a:r>
              <a:rPr lang="en-US" altLang="zh-CN" sz="2400" b="0" dirty="0"/>
              <a:t>Every biological reaction is controlled by a catalyst, known as an </a:t>
            </a:r>
            <a:r>
              <a:rPr lang="en-US" altLang="zh-CN" sz="2400" dirty="0">
                <a:solidFill>
                  <a:srgbClr val="FF0000"/>
                </a:solidFill>
              </a:rPr>
              <a:t>enzyme</a:t>
            </a:r>
            <a:r>
              <a:rPr lang="en-US" altLang="zh-CN" sz="2400" b="0" dirty="0"/>
              <a:t>. </a:t>
            </a:r>
            <a:endParaRPr lang="en-US" altLang="zh-CN" sz="2400" b="0" dirty="0"/>
          </a:p>
          <a:p>
            <a:r>
              <a:rPr lang="en-US" altLang="zh-CN" sz="2400" b="0" dirty="0"/>
              <a:t>Thousands of different enzymes exist as they are each specific for a particular biochemical reaction. </a:t>
            </a:r>
            <a:endParaRPr lang="en-US" altLang="zh-CN" sz="2400" b="0" dirty="0"/>
          </a:p>
          <a:p>
            <a:r>
              <a:rPr lang="en-US" altLang="zh-CN" sz="2400" b="0" dirty="0"/>
              <a:t>Enzymes are finding increasingly widespread uses in many domestic and industrial processes, such as biological detergents, acting as ‘biosensors’ in medical studies, cheese making, etc.</a:t>
            </a:r>
            <a:endParaRPr lang="en-US" altLang="zh-CN" sz="2400" b="0" dirty="0"/>
          </a:p>
          <a:p>
            <a:r>
              <a:rPr lang="en-US" altLang="zh-CN" sz="2400" b="0" dirty="0"/>
              <a:t>Enzyme kinetics is discussed further in Chapter 13, Biochemistry. </a:t>
            </a:r>
            <a:endParaRPr lang="zh-CN" altLang="en-US" sz="2400" b="0" dirty="0"/>
          </a:p>
        </p:txBody>
      </p:sp>
      <p:sp>
        <p:nvSpPr>
          <p:cNvPr id="4" name="Title 1"/>
          <p:cNvSpPr>
            <a:spLocks noGrp="1"/>
          </p:cNvSpPr>
          <p:nvPr>
            <p:ph type="title"/>
          </p:nvPr>
        </p:nvSpPr>
        <p:spPr>
          <a:xfrm>
            <a:off x="822960" y="365760"/>
            <a:ext cx="7520940" cy="548640"/>
          </a:xfrm>
        </p:spPr>
        <p:txBody>
          <a:bodyPr/>
          <a:lstStyle/>
          <a:p>
            <a:r>
              <a:rPr lang="en-US" dirty="0"/>
              <a:t>Biological Catalysts</a:t>
            </a:r>
            <a:r>
              <a:rPr lang="en-US" dirty="0">
                <a:solidFill>
                  <a:schemeClr val="accent2"/>
                </a:solidFill>
              </a:rPr>
              <a:t> </a:t>
            </a:r>
            <a:r>
              <a:rPr lang="en-US" dirty="0"/>
              <a:t>– </a:t>
            </a:r>
            <a:r>
              <a:rPr lang="en-US" dirty="0">
                <a:solidFill>
                  <a:schemeClr val="accent2"/>
                </a:solidFill>
              </a:rPr>
              <a:t>Enzymes</a:t>
            </a:r>
            <a:endParaRPr lang="en-US" dirty="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importance of Catalysis in green chemistry</a:t>
            </a:r>
            <a:endParaRPr lang="zh-CN" altLang="en-US" dirty="0"/>
          </a:p>
        </p:txBody>
      </p:sp>
      <p:sp>
        <p:nvSpPr>
          <p:cNvPr id="3" name="内容占位符 2"/>
          <p:cNvSpPr>
            <a:spLocks noGrp="1"/>
          </p:cNvSpPr>
          <p:nvPr>
            <p:ph idx="1"/>
          </p:nvPr>
        </p:nvSpPr>
        <p:spPr>
          <a:xfrm>
            <a:off x="533400" y="1100628"/>
            <a:ext cx="8112760" cy="4614372"/>
          </a:xfrm>
        </p:spPr>
        <p:txBody>
          <a:bodyPr>
            <a:noAutofit/>
          </a:bodyPr>
          <a:lstStyle/>
          <a:p>
            <a:r>
              <a:rPr lang="en-US" altLang="zh-CN" sz="2400" b="0" dirty="0"/>
              <a:t>Catalysis is also an important aspect of Green Chemistry, which seeks to reduce the negative impact of chemical processes on the environment. </a:t>
            </a:r>
            <a:endParaRPr lang="en-US" altLang="zh-CN" sz="2400" b="0" dirty="0"/>
          </a:p>
          <a:p>
            <a:r>
              <a:rPr lang="en-US" altLang="zh-CN" sz="2400" b="0" dirty="0"/>
              <a:t>Catalysts can replace stoichiometric reagents, and can greatly enhance the selectivity of processes.</a:t>
            </a:r>
            <a:endParaRPr lang="en-US" altLang="zh-CN" sz="2400" b="0" dirty="0"/>
          </a:p>
          <a:p>
            <a:r>
              <a:rPr lang="en-US" altLang="zh-CN" sz="2400" b="0" dirty="0"/>
              <a:t>As they are effective in very small quantities and can frequently be reused, catalysts do not contribute to the chemical waste, and so they increase the atom economy.</a:t>
            </a:r>
            <a:endParaRPr lang="en-US" altLang="zh-CN" sz="2400" b="0" dirty="0"/>
          </a:p>
          <a:p>
            <a:r>
              <a:rPr lang="en-US" altLang="zh-CN" sz="2400" b="0" dirty="0"/>
              <a:t>Some examples of Green Chemistry catalysts in organic synthesis reactions are discussed in Chapter 10.</a:t>
            </a:r>
            <a:endParaRPr lang="zh-CN" altLang="en-US" sz="2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82599" y="444500"/>
            <a:ext cx="8739225" cy="4413721"/>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 of </a:t>
            </a:r>
            <a:r>
              <a:rPr lang="en-US" dirty="0">
                <a:solidFill>
                  <a:schemeClr val="accent2"/>
                </a:solidFill>
              </a:rPr>
              <a:t>Light</a:t>
            </a:r>
            <a:endParaRPr lang="en-US" dirty="0">
              <a:solidFill>
                <a:schemeClr val="accent2"/>
              </a:solidFill>
            </a:endParaRPr>
          </a:p>
        </p:txBody>
      </p:sp>
      <p:grpSp>
        <p:nvGrpSpPr>
          <p:cNvPr id="7" name="Group 6"/>
          <p:cNvGrpSpPr/>
          <p:nvPr/>
        </p:nvGrpSpPr>
        <p:grpSpPr>
          <a:xfrm>
            <a:off x="298539" y="1919111"/>
            <a:ext cx="4075906" cy="461665"/>
            <a:chOff x="1312333" y="1919111"/>
            <a:chExt cx="4075906" cy="461665"/>
          </a:xfrm>
        </p:grpSpPr>
        <p:sp>
          <p:nvSpPr>
            <p:cNvPr id="3" name="TextBox 2"/>
            <p:cNvSpPr txBox="1"/>
            <p:nvPr/>
          </p:nvSpPr>
          <p:spPr>
            <a:xfrm>
              <a:off x="1312333" y="1919111"/>
              <a:ext cx="4075906" cy="461665"/>
            </a:xfrm>
            <a:prstGeom prst="rect">
              <a:avLst/>
            </a:prstGeom>
            <a:noFill/>
          </p:spPr>
          <p:txBody>
            <a:bodyPr wrap="none" rtlCol="0">
              <a:spAutoFit/>
            </a:bodyPr>
            <a:lstStyle/>
            <a:p>
              <a:r>
                <a:rPr lang="en-US" sz="2400" dirty="0" err="1"/>
                <a:t>AgCl</a:t>
              </a:r>
              <a:r>
                <a:rPr lang="en-US" sz="2400" dirty="0"/>
                <a:t> (s)          Ag (s)   +   Cl</a:t>
              </a:r>
              <a:r>
                <a:rPr lang="en-US" sz="2400" baseline="-25000" dirty="0"/>
                <a:t>2</a:t>
              </a:r>
              <a:r>
                <a:rPr lang="en-US" sz="2400" dirty="0"/>
                <a:t> (g)</a:t>
              </a:r>
              <a:endParaRPr lang="en-US" sz="2400" dirty="0"/>
            </a:p>
          </p:txBody>
        </p:sp>
        <p:cxnSp>
          <p:nvCxnSpPr>
            <p:cNvPr id="5" name="Straight Arrow Connector 4"/>
            <p:cNvCxnSpPr/>
            <p:nvPr/>
          </p:nvCxnSpPr>
          <p:spPr>
            <a:xfrm>
              <a:off x="2441222" y="2144889"/>
              <a:ext cx="620889" cy="1411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8" name="Picture 7" descr="6-15 600px-Decomposition_of_Silver_Chloride.jpg"/>
          <p:cNvPicPr>
            <a:picLocks noChangeAspect="1"/>
          </p:cNvPicPr>
          <p:nvPr/>
        </p:nvPicPr>
        <p:blipFill>
          <a:blip r:embed="rId1" cstate="email">
            <a:extLst>
              <a:ext uri="{28A0092B-C50C-407E-A947-70E740481C1C}">
                <a14:useLocalDpi xmlns:a14="http://schemas.microsoft.com/office/drawing/2010/main" val="0"/>
              </a:ext>
            </a:extLst>
          </a:blip>
          <a:stretch>
            <a:fillRect/>
          </a:stretch>
        </p:blipFill>
        <p:spPr>
          <a:xfrm>
            <a:off x="4473222" y="1322446"/>
            <a:ext cx="4275667" cy="4275667"/>
          </a:xfrm>
          <a:prstGeom prst="rect">
            <a:avLst/>
          </a:prstGeom>
        </p:spPr>
      </p:pic>
      <p:sp>
        <p:nvSpPr>
          <p:cNvPr id="9" name="TextBox 8"/>
          <p:cNvSpPr txBox="1"/>
          <p:nvPr/>
        </p:nvSpPr>
        <p:spPr>
          <a:xfrm>
            <a:off x="4614333" y="5785557"/>
            <a:ext cx="4031873" cy="369332"/>
          </a:xfrm>
          <a:prstGeom prst="rect">
            <a:avLst/>
          </a:prstGeom>
          <a:solidFill>
            <a:srgbClr val="FFFFFF"/>
          </a:solidFill>
        </p:spPr>
        <p:txBody>
          <a:bodyPr wrap="none" rtlCol="0">
            <a:spAutoFit/>
          </a:bodyPr>
          <a:lstStyle/>
          <a:p>
            <a:r>
              <a:rPr lang="en-US" b="1" dirty="0"/>
              <a:t>Darkening of </a:t>
            </a:r>
            <a:r>
              <a:rPr lang="en-US" b="1" dirty="0" err="1"/>
              <a:t>AgCl</a:t>
            </a:r>
            <a:r>
              <a:rPr lang="en-US" b="1" dirty="0"/>
              <a:t> with exposure to light </a:t>
            </a:r>
            <a:endParaRPr lang="en-US" b="1" dirty="0"/>
          </a:p>
        </p:txBody>
      </p:sp>
      <p:pic>
        <p:nvPicPr>
          <p:cNvPr id="10" name="Picture 9" descr="6-16 silver-chloride-250x25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667" y="2772837"/>
            <a:ext cx="2815166" cy="28151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 of </a:t>
            </a:r>
            <a:r>
              <a:rPr lang="en-US" dirty="0">
                <a:solidFill>
                  <a:schemeClr val="accent2"/>
                </a:solidFill>
              </a:rPr>
              <a:t>Light</a:t>
            </a:r>
            <a:endParaRPr lang="en-US" dirty="0">
              <a:solidFill>
                <a:schemeClr val="accent2"/>
              </a:solidFill>
            </a:endParaRPr>
          </a:p>
        </p:txBody>
      </p:sp>
      <p:grpSp>
        <p:nvGrpSpPr>
          <p:cNvPr id="7" name="Group 6"/>
          <p:cNvGrpSpPr/>
          <p:nvPr/>
        </p:nvGrpSpPr>
        <p:grpSpPr>
          <a:xfrm>
            <a:off x="298539" y="1919111"/>
            <a:ext cx="4075906" cy="461665"/>
            <a:chOff x="1312333" y="1919111"/>
            <a:chExt cx="4075906" cy="461665"/>
          </a:xfrm>
        </p:grpSpPr>
        <p:sp>
          <p:nvSpPr>
            <p:cNvPr id="3" name="TextBox 2"/>
            <p:cNvSpPr txBox="1"/>
            <p:nvPr/>
          </p:nvSpPr>
          <p:spPr>
            <a:xfrm>
              <a:off x="1312333" y="1919111"/>
              <a:ext cx="4075906" cy="461665"/>
            </a:xfrm>
            <a:prstGeom prst="rect">
              <a:avLst/>
            </a:prstGeom>
            <a:noFill/>
          </p:spPr>
          <p:txBody>
            <a:bodyPr wrap="none" rtlCol="0">
              <a:spAutoFit/>
            </a:bodyPr>
            <a:lstStyle/>
            <a:p>
              <a:r>
                <a:rPr lang="en-US" sz="2400" dirty="0" err="1"/>
                <a:t>AgCl</a:t>
              </a:r>
              <a:r>
                <a:rPr lang="en-US" sz="2400" dirty="0"/>
                <a:t> (s)          Ag (s)   +   Cl</a:t>
              </a:r>
              <a:r>
                <a:rPr lang="en-US" sz="2400" baseline="-25000" dirty="0"/>
                <a:t>2</a:t>
              </a:r>
              <a:r>
                <a:rPr lang="en-US" sz="2400" dirty="0"/>
                <a:t> (g)</a:t>
              </a:r>
              <a:endParaRPr lang="en-US" sz="2400" dirty="0"/>
            </a:p>
          </p:txBody>
        </p:sp>
        <p:cxnSp>
          <p:nvCxnSpPr>
            <p:cNvPr id="5" name="Straight Arrow Connector 4"/>
            <p:cNvCxnSpPr/>
            <p:nvPr/>
          </p:nvCxnSpPr>
          <p:spPr>
            <a:xfrm>
              <a:off x="2441222" y="2144889"/>
              <a:ext cx="620889" cy="1411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a:xfrm>
            <a:off x="4684888" y="5785557"/>
            <a:ext cx="3236784" cy="369332"/>
          </a:xfrm>
          <a:prstGeom prst="rect">
            <a:avLst/>
          </a:prstGeom>
          <a:solidFill>
            <a:srgbClr val="FFFFFF"/>
          </a:solidFill>
        </p:spPr>
        <p:txBody>
          <a:bodyPr wrap="none" rtlCol="0">
            <a:spAutoFit/>
          </a:bodyPr>
          <a:lstStyle/>
          <a:p>
            <a:r>
              <a:rPr lang="en-US" b="1" dirty="0"/>
              <a:t>Store in brown glass containers</a:t>
            </a:r>
            <a:endParaRPr lang="en-US" b="1" dirty="0"/>
          </a:p>
        </p:txBody>
      </p:sp>
      <p:pic>
        <p:nvPicPr>
          <p:cNvPr id="10" name="Picture 9" descr="6-16 silver-chloride-250x250.jp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3667" y="2772837"/>
            <a:ext cx="2815166" cy="2815166"/>
          </a:xfrm>
          <a:prstGeom prst="rect">
            <a:avLst/>
          </a:prstGeom>
        </p:spPr>
      </p:pic>
      <p:pic>
        <p:nvPicPr>
          <p:cNvPr id="4" name="Picture 3" descr="6-1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0055" y="1016003"/>
            <a:ext cx="2667000" cy="45720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36525" y="255905"/>
            <a:ext cx="8870950" cy="4133850"/>
          </a:xfrm>
          <a:prstGeom prst="rect">
            <a:avLst/>
          </a:prstGeom>
        </p:spPr>
      </p:pic>
      <p:pic>
        <p:nvPicPr>
          <p:cNvPr id="5" name="图片 4"/>
          <p:cNvPicPr>
            <a:picLocks noChangeAspect="1"/>
          </p:cNvPicPr>
          <p:nvPr/>
        </p:nvPicPr>
        <p:blipFill>
          <a:blip r:embed="rId2"/>
          <a:stretch>
            <a:fillRect/>
          </a:stretch>
        </p:blipFill>
        <p:spPr>
          <a:xfrm>
            <a:off x="136525" y="4389755"/>
            <a:ext cx="8871585" cy="142748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85165" y="152400"/>
            <a:ext cx="7213600" cy="4175760"/>
          </a:xfrm>
          <a:prstGeom prst="rect">
            <a:avLst/>
          </a:prstGeom>
        </p:spPr>
      </p:pic>
      <p:pic>
        <p:nvPicPr>
          <p:cNvPr id="4" name="图片 3"/>
          <p:cNvPicPr>
            <a:picLocks noChangeAspect="1"/>
          </p:cNvPicPr>
          <p:nvPr/>
        </p:nvPicPr>
        <p:blipFill>
          <a:blip r:embed="rId2"/>
          <a:stretch>
            <a:fillRect/>
          </a:stretch>
        </p:blipFill>
        <p:spPr>
          <a:xfrm>
            <a:off x="685165" y="4328160"/>
            <a:ext cx="7213600" cy="241490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39700" y="537210"/>
            <a:ext cx="8863965" cy="557339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4812" y="168303"/>
            <a:ext cx="7323588" cy="1204306"/>
          </a:xfrm>
        </p:spPr>
        <p:txBody>
          <a:bodyPr/>
          <a:lstStyle/>
          <a:p>
            <a:r>
              <a:rPr lang="en-US" altLang="zh-CN" sz="2800" dirty="0"/>
              <a:t>9.2 Rate expression and reaction mechanism (Higher Level)</a:t>
            </a:r>
            <a:endParaRPr lang="en-US" altLang="zh-CN" sz="2800" dirty="0"/>
          </a:p>
        </p:txBody>
      </p:sp>
      <p:pic>
        <p:nvPicPr>
          <p:cNvPr id="3" name="图片 2"/>
          <p:cNvPicPr>
            <a:picLocks noChangeAspect="1"/>
          </p:cNvPicPr>
          <p:nvPr/>
        </p:nvPicPr>
        <p:blipFill>
          <a:blip r:embed="rId1"/>
          <a:stretch>
            <a:fillRect/>
          </a:stretch>
        </p:blipFill>
        <p:spPr>
          <a:xfrm>
            <a:off x="194945" y="1476375"/>
            <a:ext cx="8484870" cy="1579880"/>
          </a:xfrm>
          <a:prstGeom prst="rect">
            <a:avLst/>
          </a:prstGeom>
        </p:spPr>
      </p:pic>
      <p:pic>
        <p:nvPicPr>
          <p:cNvPr id="5" name="图片 4"/>
          <p:cNvPicPr>
            <a:picLocks noChangeAspect="1"/>
          </p:cNvPicPr>
          <p:nvPr/>
        </p:nvPicPr>
        <p:blipFill>
          <a:blip r:embed="rId2"/>
          <a:stretch>
            <a:fillRect/>
          </a:stretch>
        </p:blipFill>
        <p:spPr>
          <a:xfrm>
            <a:off x="220980" y="3033395"/>
            <a:ext cx="8474075" cy="361251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11785" y="511810"/>
            <a:ext cx="8447405" cy="449199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6-1.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2390" y="939206"/>
            <a:ext cx="6730009" cy="5285347"/>
          </a:xfrm>
          <a:prstGeom prst="rect">
            <a:avLst/>
          </a:prstGeom>
        </p:spPr>
      </p:pic>
      <p:sp>
        <p:nvSpPr>
          <p:cNvPr id="3" name="文本框 2"/>
          <p:cNvSpPr txBox="1"/>
          <p:nvPr/>
        </p:nvSpPr>
        <p:spPr>
          <a:xfrm>
            <a:off x="3073894" y="616466"/>
            <a:ext cx="1333500" cy="400110"/>
          </a:xfrm>
          <a:prstGeom prst="rect">
            <a:avLst/>
          </a:prstGeom>
          <a:noFill/>
        </p:spPr>
        <p:txBody>
          <a:bodyPr wrap="square" rtlCol="0">
            <a:spAutoFit/>
          </a:bodyPr>
          <a:lstStyle/>
          <a:p>
            <a:r>
              <a:rPr lang="en-US" altLang="zh-CN" sz="2000" b="1" dirty="0"/>
              <a:t>or rate law</a:t>
            </a:r>
            <a:endParaRPr lang="zh-CN" altLang="en-US" sz="2000" b="1"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Determining the order of reactions</a:t>
            </a:r>
            <a:endParaRPr lang="zh-CN" altLang="en-US" sz="3200" dirty="0"/>
          </a:p>
        </p:txBody>
      </p:sp>
      <p:sp>
        <p:nvSpPr>
          <p:cNvPr id="5" name="内容占位符 2"/>
          <p:cNvSpPr>
            <a:spLocks noGrp="1"/>
          </p:cNvSpPr>
          <p:nvPr>
            <p:ph idx="1"/>
          </p:nvPr>
        </p:nvSpPr>
        <p:spPr>
          <a:xfrm>
            <a:off x="822960" y="1316528"/>
            <a:ext cx="7520940" cy="4957272"/>
          </a:xfrm>
        </p:spPr>
        <p:txBody>
          <a:bodyPr>
            <a:normAutofit fontScale="92500" lnSpcReduction="20000"/>
          </a:bodyPr>
          <a:lstStyle/>
          <a:p>
            <a:r>
              <a:rPr lang="en-US" altLang="zh-CN" sz="3000" dirty="0"/>
              <a:t>Initial rates method</a:t>
            </a:r>
            <a:endParaRPr lang="en-US" altLang="zh-CN" sz="3000" dirty="0"/>
          </a:p>
          <a:p>
            <a:pPr>
              <a:buFont typeface="Arial" panose="020B0604020202020204"/>
              <a:buChar char="•"/>
            </a:pPr>
            <a:r>
              <a:rPr lang="en-US" altLang="zh-CN" sz="2400" dirty="0"/>
              <a:t>If changing the concentration of A has no effect on the rate, the reaction must be zero order with respect to A.</a:t>
            </a:r>
            <a:endParaRPr lang="en-US" altLang="zh-CN" sz="2400" dirty="0"/>
          </a:p>
          <a:p>
            <a:pPr>
              <a:buFont typeface="Arial" panose="020B0604020202020204"/>
              <a:buChar char="•"/>
            </a:pPr>
            <a:r>
              <a:rPr lang="en-US" altLang="zh-CN" sz="2400" dirty="0"/>
              <a:t>If changes in the concentration of A produce directly proportional changes in the rate of the reaction, the reaction must be first order with respect to A. In other words, in a first-order reaction, doubling the concentration of A leads to doubling of the rate, tripling [A] leads to a tripling of the rate, etc.</a:t>
            </a:r>
            <a:endParaRPr lang="en-US" altLang="zh-CN" sz="2400" dirty="0"/>
          </a:p>
          <a:p>
            <a:pPr>
              <a:buFont typeface="Arial" panose="020B0604020202020204"/>
              <a:buChar char="•"/>
            </a:pPr>
            <a:r>
              <a:rPr lang="en-US" altLang="zh-CN" sz="2400" dirty="0"/>
              <a:t>If changes in the concentration of A lead to the square of that change in the rate of the reaction, then the reaction must be second order with respect to A. </a:t>
            </a:r>
            <a:endParaRPr lang="en-US" altLang="zh-CN" sz="2400" dirty="0"/>
          </a:p>
          <a:p>
            <a:pPr>
              <a:buFont typeface="Arial" panose="020B0604020202020204"/>
              <a:buChar char="•"/>
            </a:pPr>
            <a:r>
              <a:rPr lang="en-US" altLang="zh-CN" sz="2400" dirty="0"/>
              <a:t>For example, doubling [A] would lead to a four-fold increase in the rate of reaction, and tripling [A] would lead to a nine-fold increase in the rate.</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3990" y="1987171"/>
            <a:ext cx="9096020" cy="288365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srcRect/>
          <a:stretch>
            <a:fillRect/>
          </a:stretch>
        </p:blipFill>
        <p:spPr bwMode="auto">
          <a:xfrm>
            <a:off x="244154" y="309716"/>
            <a:ext cx="8450363" cy="2802193"/>
          </a:xfrm>
          <a:prstGeom prst="rect">
            <a:avLst/>
          </a:prstGeom>
          <a:noFill/>
          <a:ln w="9525">
            <a:noFill/>
            <a:miter lim="800000"/>
            <a:headEnd/>
            <a:tailEnd/>
          </a:ln>
          <a:effectLst/>
        </p:spPr>
      </p:pic>
      <p:pic>
        <p:nvPicPr>
          <p:cNvPr id="2051" name="Picture 3"/>
          <p:cNvPicPr>
            <a:picLocks noChangeAspect="1" noChangeArrowheads="1"/>
          </p:cNvPicPr>
          <p:nvPr/>
        </p:nvPicPr>
        <p:blipFill>
          <a:blip r:embed="rId2"/>
          <a:srcRect/>
          <a:stretch>
            <a:fillRect/>
          </a:stretch>
        </p:blipFill>
        <p:spPr bwMode="auto">
          <a:xfrm>
            <a:off x="1871504" y="3702885"/>
            <a:ext cx="5015988" cy="107820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0939" y="195300"/>
            <a:ext cx="1582685" cy="584776"/>
          </a:xfrm>
          <a:prstGeom prst="rect">
            <a:avLst/>
          </a:prstGeom>
          <a:noFill/>
        </p:spPr>
        <p:txBody>
          <a:bodyPr wrap="none" rtlCol="0">
            <a:spAutoFit/>
          </a:bodyPr>
          <a:lstStyle/>
          <a:p>
            <a:r>
              <a:rPr lang="en-US" sz="3200" dirty="0"/>
              <a:t>Practice</a:t>
            </a:r>
            <a:endParaRPr lang="en-US" sz="3200" dirty="0"/>
          </a:p>
        </p:txBody>
      </p:sp>
      <p:pic>
        <p:nvPicPr>
          <p:cNvPr id="4" name="Picture 3" descr="16-2.png"/>
          <p:cNvPicPr>
            <a:picLocks noChangeAspect="1"/>
          </p:cNvPicPr>
          <p:nvPr/>
        </p:nvPicPr>
        <p:blipFill rotWithShape="1">
          <a:blip r:embed="rId1">
            <a:extLst>
              <a:ext uri="{28A0092B-C50C-407E-A947-70E740481C1C}">
                <a14:useLocalDpi xmlns:a14="http://schemas.microsoft.com/office/drawing/2010/main" val="0"/>
              </a:ext>
            </a:extLst>
          </a:blip>
          <a:srcRect l="-1" r="1968" b="17294"/>
          <a:stretch>
            <a:fillRect/>
          </a:stretch>
        </p:blipFill>
        <p:spPr>
          <a:xfrm>
            <a:off x="-5960" y="1653540"/>
            <a:ext cx="9086460" cy="2880998"/>
          </a:xfrm>
          <a:prstGeom prst="rect">
            <a:avLst/>
          </a:prstGeom>
        </p:spPr>
      </p:pic>
      <p:sp>
        <p:nvSpPr>
          <p:cNvPr id="5" name="TextBox 4"/>
          <p:cNvSpPr txBox="1"/>
          <p:nvPr/>
        </p:nvSpPr>
        <p:spPr>
          <a:xfrm>
            <a:off x="2963451" y="1124142"/>
            <a:ext cx="3094837" cy="461665"/>
          </a:xfrm>
          <a:prstGeom prst="rect">
            <a:avLst/>
          </a:prstGeom>
          <a:noFill/>
        </p:spPr>
        <p:txBody>
          <a:bodyPr wrap="square" rtlCol="0">
            <a:spAutoFit/>
          </a:bodyPr>
          <a:lstStyle/>
          <a:p>
            <a:r>
              <a:rPr lang="en-US" sz="2400" dirty="0"/>
              <a:t>Rate=k [A]</a:t>
            </a:r>
            <a:r>
              <a:rPr lang="en-US" sz="2400" baseline="30000" dirty="0"/>
              <a:t>x</a:t>
            </a:r>
            <a:r>
              <a:rPr lang="en-US" sz="2400" dirty="0"/>
              <a:t>[B]</a:t>
            </a:r>
            <a:r>
              <a:rPr lang="en-US" sz="2400" baseline="30000" dirty="0"/>
              <a:t>y</a:t>
            </a:r>
            <a:r>
              <a:rPr lang="en-US" sz="2400" dirty="0"/>
              <a:t>[C]</a:t>
            </a:r>
            <a:r>
              <a:rPr lang="en-US" sz="2400" baseline="30000" dirty="0"/>
              <a:t>z</a:t>
            </a:r>
            <a:endParaRPr lang="en-US" sz="2400" baseline="30000" dirty="0"/>
          </a:p>
        </p:txBody>
      </p:sp>
      <p:sp>
        <p:nvSpPr>
          <p:cNvPr id="2" name="文本框 1"/>
          <p:cNvSpPr txBox="1"/>
          <p:nvPr/>
        </p:nvSpPr>
        <p:spPr>
          <a:xfrm>
            <a:off x="2578100" y="4572638"/>
            <a:ext cx="4419600" cy="461665"/>
          </a:xfrm>
          <a:prstGeom prst="rect">
            <a:avLst/>
          </a:prstGeom>
          <a:noFill/>
        </p:spPr>
        <p:txBody>
          <a:bodyPr wrap="square" rtlCol="0">
            <a:spAutoFit/>
          </a:bodyPr>
          <a:lstStyle/>
          <a:p>
            <a:r>
              <a:rPr lang="en-US" altLang="zh-CN" sz="2400" dirty="0"/>
              <a:t>Rate = k [A]</a:t>
            </a:r>
            <a:r>
              <a:rPr lang="en-US" altLang="zh-CN" sz="2400" baseline="30000" dirty="0"/>
              <a:t>1</a:t>
            </a:r>
            <a:r>
              <a:rPr lang="en-US" altLang="zh-CN" sz="2400" dirty="0"/>
              <a:t>[B]</a:t>
            </a:r>
            <a:r>
              <a:rPr lang="en-US" altLang="zh-CN" sz="2400" baseline="30000" dirty="0"/>
              <a:t>0</a:t>
            </a:r>
            <a:r>
              <a:rPr lang="en-US" altLang="zh-CN" sz="2400" dirty="0"/>
              <a:t>[C]</a:t>
            </a:r>
            <a:r>
              <a:rPr lang="en-US" altLang="zh-CN" sz="2400" baseline="30000" dirty="0"/>
              <a:t>2</a:t>
            </a:r>
            <a:r>
              <a:rPr lang="en-US" altLang="zh-CN" sz="2400" dirty="0"/>
              <a:t> = k [A][C]</a:t>
            </a:r>
            <a:r>
              <a:rPr lang="en-US" altLang="zh-CN" sz="2400" baseline="30000" dirty="0"/>
              <a:t>2</a:t>
            </a:r>
            <a:endParaRPr lang="zh-CN" altLang="en-US" sz="2400" baseline="30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608" y="365760"/>
            <a:ext cx="7520940" cy="548640"/>
          </a:xfrm>
        </p:spPr>
        <p:txBody>
          <a:bodyPr/>
          <a:lstStyle/>
          <a:p>
            <a:r>
              <a:rPr lang="en-US" dirty="0"/>
              <a:t>Unit of rate constant</a:t>
            </a:r>
            <a:endParaRPr lang="en-US" dirty="0"/>
          </a:p>
        </p:txBody>
      </p:sp>
      <p:pic>
        <p:nvPicPr>
          <p:cNvPr id="3" name="Picture 2" descr="16-3.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15737" y="3458107"/>
            <a:ext cx="5995045" cy="3261553"/>
          </a:xfrm>
          <a:prstGeom prst="rect">
            <a:avLst/>
          </a:prstGeom>
        </p:spPr>
      </p:pic>
      <p:pic>
        <p:nvPicPr>
          <p:cNvPr id="4" name="图片 3"/>
          <p:cNvPicPr>
            <a:picLocks noChangeAspect="1"/>
          </p:cNvPicPr>
          <p:nvPr/>
        </p:nvPicPr>
        <p:blipFill>
          <a:blip r:embed="rId2">
            <a:lum bright="-20000" contrast="40000"/>
          </a:blip>
          <a:stretch>
            <a:fillRect/>
          </a:stretch>
        </p:blipFill>
        <p:spPr>
          <a:xfrm>
            <a:off x="-29788" y="1170306"/>
            <a:ext cx="9238182" cy="21702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Zero order reaction</a:t>
            </a:r>
            <a:endParaRPr lang="zh-CN" altLang="en-US" dirty="0"/>
          </a:p>
        </p:txBody>
      </p:sp>
      <p:pic>
        <p:nvPicPr>
          <p:cNvPr id="3" name="图片 2"/>
          <p:cNvPicPr>
            <a:picLocks noChangeAspect="1"/>
          </p:cNvPicPr>
          <p:nvPr/>
        </p:nvPicPr>
        <p:blipFill>
          <a:blip r:embed="rId1">
            <a:lum bright="-20000" contrast="40000"/>
          </a:blip>
          <a:stretch>
            <a:fillRect/>
          </a:stretch>
        </p:blipFill>
        <p:spPr>
          <a:xfrm>
            <a:off x="1758792" y="1079500"/>
            <a:ext cx="3499269" cy="539796"/>
          </a:xfrm>
          <a:prstGeom prst="rect">
            <a:avLst/>
          </a:prstGeom>
        </p:spPr>
      </p:pic>
      <p:pic>
        <p:nvPicPr>
          <p:cNvPr id="4" name="图片 3"/>
          <p:cNvPicPr>
            <a:picLocks noChangeAspect="1"/>
          </p:cNvPicPr>
          <p:nvPr/>
        </p:nvPicPr>
        <p:blipFill>
          <a:blip r:embed="rId2">
            <a:lum bright="-20000" contrast="40000"/>
          </a:blip>
          <a:stretch>
            <a:fillRect/>
          </a:stretch>
        </p:blipFill>
        <p:spPr>
          <a:xfrm>
            <a:off x="645567" y="2002836"/>
            <a:ext cx="7875726" cy="41031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First order reaction</a:t>
            </a:r>
            <a:endParaRPr lang="zh-CN" altLang="en-US" dirty="0"/>
          </a:p>
        </p:txBody>
      </p:sp>
      <p:pic>
        <p:nvPicPr>
          <p:cNvPr id="3" name="图片 2"/>
          <p:cNvPicPr>
            <a:picLocks noChangeAspect="1"/>
          </p:cNvPicPr>
          <p:nvPr/>
        </p:nvPicPr>
        <p:blipFill>
          <a:blip r:embed="rId1">
            <a:lum bright="-20000" contrast="40000"/>
          </a:blip>
          <a:stretch>
            <a:fillRect/>
          </a:stretch>
        </p:blipFill>
        <p:spPr>
          <a:xfrm>
            <a:off x="2336660" y="1060375"/>
            <a:ext cx="1944791" cy="622350"/>
          </a:xfrm>
          <a:prstGeom prst="rect">
            <a:avLst/>
          </a:prstGeom>
        </p:spPr>
      </p:pic>
      <p:pic>
        <p:nvPicPr>
          <p:cNvPr id="4" name="图片 3"/>
          <p:cNvPicPr>
            <a:picLocks noChangeAspect="1"/>
          </p:cNvPicPr>
          <p:nvPr/>
        </p:nvPicPr>
        <p:blipFill>
          <a:blip r:embed="rId2">
            <a:lum bright="-20000" contrast="40000"/>
          </a:blip>
          <a:stretch>
            <a:fillRect/>
          </a:stretch>
        </p:blipFill>
        <p:spPr>
          <a:xfrm>
            <a:off x="481726" y="1828700"/>
            <a:ext cx="7977348" cy="41031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Second order reaction</a:t>
            </a:r>
            <a:endParaRPr lang="zh-CN" altLang="en-US" dirty="0"/>
          </a:p>
        </p:txBody>
      </p:sp>
      <p:pic>
        <p:nvPicPr>
          <p:cNvPr id="3" name="图片 2"/>
          <p:cNvPicPr>
            <a:picLocks noChangeAspect="1"/>
          </p:cNvPicPr>
          <p:nvPr/>
        </p:nvPicPr>
        <p:blipFill>
          <a:blip r:embed="rId1">
            <a:lum bright="-20000" contrast="40000"/>
          </a:blip>
          <a:stretch>
            <a:fillRect/>
          </a:stretch>
        </p:blipFill>
        <p:spPr>
          <a:xfrm>
            <a:off x="2818611" y="1111201"/>
            <a:ext cx="1880539" cy="539799"/>
          </a:xfrm>
          <a:prstGeom prst="rect">
            <a:avLst/>
          </a:prstGeom>
        </p:spPr>
      </p:pic>
      <p:pic>
        <p:nvPicPr>
          <p:cNvPr id="4" name="图片 3"/>
          <p:cNvPicPr>
            <a:picLocks noChangeAspect="1"/>
          </p:cNvPicPr>
          <p:nvPr/>
        </p:nvPicPr>
        <p:blipFill>
          <a:blip r:embed="rId2">
            <a:lum bright="-20000" contrast="40000"/>
          </a:blip>
          <a:stretch>
            <a:fillRect/>
          </a:stretch>
        </p:blipFill>
        <p:spPr>
          <a:xfrm>
            <a:off x="417363" y="1847801"/>
            <a:ext cx="7926537" cy="41285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lum bright="-20000" contrast="40000"/>
          </a:blip>
          <a:stretch>
            <a:fillRect/>
          </a:stretch>
        </p:blipFill>
        <p:spPr>
          <a:xfrm>
            <a:off x="340700" y="381000"/>
            <a:ext cx="8485459" cy="5640188"/>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Half-life</a:t>
            </a:r>
            <a:endParaRPr lang="zh-CN" altLang="en-US" dirty="0"/>
          </a:p>
        </p:txBody>
      </p:sp>
      <p:sp>
        <p:nvSpPr>
          <p:cNvPr id="3" name="内容占位符 2"/>
          <p:cNvSpPr>
            <a:spLocks noGrp="1"/>
          </p:cNvSpPr>
          <p:nvPr>
            <p:ph idx="1"/>
          </p:nvPr>
        </p:nvSpPr>
        <p:spPr/>
        <p:txBody>
          <a:bodyPr>
            <a:normAutofit/>
          </a:bodyPr>
          <a:lstStyle/>
          <a:p>
            <a:r>
              <a:rPr lang="en-US" altLang="zh-CN" sz="2400" b="0" dirty="0"/>
              <a:t>There is one additional feature of the concentration–time graph for the first-order reaction worth mentioning. </a:t>
            </a:r>
            <a:endParaRPr lang="en-US" altLang="zh-CN" sz="2400" b="0" dirty="0"/>
          </a:p>
          <a:p>
            <a:r>
              <a:rPr lang="en-US" altLang="zh-CN" sz="2400" b="0" dirty="0"/>
              <a:t>On these graphs, if we measure </a:t>
            </a:r>
            <a:r>
              <a:rPr lang="en-US" altLang="zh-CN" sz="2400" dirty="0">
                <a:solidFill>
                  <a:srgbClr val="FF0000"/>
                </a:solidFill>
              </a:rPr>
              <a:t>the time it takes for a concentration of reactant to decrease to half its original value</a:t>
            </a:r>
            <a:r>
              <a:rPr lang="en-US" altLang="zh-CN" sz="2400" b="0" dirty="0"/>
              <a:t>, we find that this interval is independent of the starting concentration. This value, known as the </a:t>
            </a:r>
            <a:r>
              <a:rPr lang="en-US" altLang="zh-CN" sz="2400" dirty="0">
                <a:solidFill>
                  <a:srgbClr val="FF0000"/>
                </a:solidFill>
              </a:rPr>
              <a:t>half-life, t</a:t>
            </a:r>
            <a:r>
              <a:rPr lang="en-US" altLang="zh-CN" sz="2400" baseline="-25000" dirty="0">
                <a:solidFill>
                  <a:srgbClr val="FF0000"/>
                </a:solidFill>
              </a:rPr>
              <a:t>1/2</a:t>
            </a:r>
            <a:r>
              <a:rPr lang="en-US" altLang="zh-CN" sz="2400" b="0" dirty="0"/>
              <a:t>, for the reactant, is therefore a constant.</a:t>
            </a:r>
            <a:endParaRPr lang="zh-CN" altLang="en-US" sz="2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872604" y="1079500"/>
            <a:ext cx="7637120" cy="474395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78730" y="1329879"/>
            <a:ext cx="5221181" cy="4993074"/>
            <a:chOff x="1640012" y="1461270"/>
            <a:chExt cx="5221181" cy="4993074"/>
          </a:xfrm>
        </p:grpSpPr>
        <p:pic>
          <p:nvPicPr>
            <p:cNvPr id="5" name="Picture 4" descr="16-5.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40012" y="1461270"/>
              <a:ext cx="5075197" cy="4993074"/>
            </a:xfrm>
            <a:prstGeom prst="rect">
              <a:avLst/>
            </a:prstGeom>
          </p:spPr>
        </p:pic>
        <p:sp>
          <p:nvSpPr>
            <p:cNvPr id="6" name="Rectangle 5"/>
            <p:cNvSpPr/>
            <p:nvPr/>
          </p:nvSpPr>
          <p:spPr>
            <a:xfrm>
              <a:off x="6306459" y="2452675"/>
              <a:ext cx="554734" cy="19271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160475" y="6004389"/>
              <a:ext cx="554734" cy="4005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Box 8"/>
          <p:cNvSpPr txBox="1"/>
          <p:nvPr/>
        </p:nvSpPr>
        <p:spPr>
          <a:xfrm>
            <a:off x="4593967" y="1518323"/>
            <a:ext cx="3467168" cy="461665"/>
          </a:xfrm>
          <a:prstGeom prst="rect">
            <a:avLst/>
          </a:prstGeom>
          <a:noFill/>
        </p:spPr>
        <p:txBody>
          <a:bodyPr wrap="none" rtlCol="0">
            <a:spAutoFit/>
          </a:bodyPr>
          <a:lstStyle/>
          <a:p>
            <a:r>
              <a:rPr lang="en-US" sz="2400" dirty="0"/>
              <a:t>Gradient=rate of reaction</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6-6.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4349" y="861356"/>
            <a:ext cx="8817465" cy="3543165"/>
          </a:xfrm>
          <a:prstGeom prst="rect">
            <a:avLst/>
          </a:prstGeom>
        </p:spPr>
      </p:pic>
      <p:sp>
        <p:nvSpPr>
          <p:cNvPr id="3" name="TextBox 2"/>
          <p:cNvSpPr txBox="1"/>
          <p:nvPr/>
        </p:nvSpPr>
        <p:spPr>
          <a:xfrm>
            <a:off x="817504" y="4598768"/>
            <a:ext cx="5840962" cy="461665"/>
          </a:xfrm>
          <a:prstGeom prst="rect">
            <a:avLst/>
          </a:prstGeom>
          <a:noFill/>
        </p:spPr>
        <p:txBody>
          <a:bodyPr wrap="none" rtlCol="0">
            <a:spAutoFit/>
          </a:bodyPr>
          <a:lstStyle/>
          <a:p>
            <a:r>
              <a:rPr lang="en-US" sz="2400" dirty="0"/>
              <a:t>Gradient is halved when the Conc. Is halved</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8"/>
          <p:cNvSpPr txBox="1">
            <a:spLocks noChangeArrowheads="1"/>
          </p:cNvSpPr>
          <p:nvPr/>
        </p:nvSpPr>
        <p:spPr bwMode="auto">
          <a:xfrm>
            <a:off x="2466830" y="832686"/>
            <a:ext cx="4022827" cy="523220"/>
          </a:xfrm>
          <a:prstGeom prst="rect">
            <a:avLst/>
          </a:prstGeom>
          <a:noFill/>
          <a:ln w="9525" algn="ctr">
            <a:noFill/>
            <a:miter lim="800000"/>
          </a:ln>
        </p:spPr>
        <p:txBody>
          <a:bodyPr wrap="square">
            <a:spAutoFit/>
          </a:bodyPr>
          <a:lstStyle/>
          <a:p>
            <a:pPr algn="l"/>
            <a:r>
              <a:rPr lang="en-US" sz="2800" i="1" dirty="0"/>
              <a:t>a </a:t>
            </a:r>
            <a:r>
              <a:rPr lang="en-US" sz="2800" dirty="0" err="1"/>
              <a:t>A</a:t>
            </a:r>
            <a:r>
              <a:rPr lang="en-US" sz="2800" dirty="0"/>
              <a:t> + </a:t>
            </a:r>
            <a:r>
              <a:rPr lang="en-US" sz="2800" i="1" dirty="0"/>
              <a:t>b</a:t>
            </a:r>
            <a:r>
              <a:rPr lang="en-US" sz="2800" dirty="0"/>
              <a:t> </a:t>
            </a:r>
            <a:r>
              <a:rPr lang="en-US" sz="2800" dirty="0" err="1"/>
              <a:t>B</a:t>
            </a:r>
            <a:r>
              <a:rPr lang="en-US" sz="2800" dirty="0"/>
              <a:t> </a:t>
            </a:r>
            <a:r>
              <a:rPr lang="en-US" sz="2800" dirty="0">
                <a:cs typeface="Times New Roman" panose="02020603050405020304" pitchFamily="18" charset="0"/>
              </a:rPr>
              <a:t>→ </a:t>
            </a:r>
            <a:r>
              <a:rPr lang="en-US" sz="2800" i="1" dirty="0">
                <a:cs typeface="Times New Roman" panose="02020603050405020304" pitchFamily="18" charset="0"/>
              </a:rPr>
              <a:t>c</a:t>
            </a:r>
            <a:r>
              <a:rPr lang="en-US" sz="2800" dirty="0">
                <a:cs typeface="Times New Roman" panose="02020603050405020304" pitchFamily="18" charset="0"/>
              </a:rPr>
              <a:t> </a:t>
            </a:r>
            <a:r>
              <a:rPr lang="en-US" sz="2800" dirty="0" err="1">
                <a:cs typeface="Times New Roman" panose="02020603050405020304" pitchFamily="18" charset="0"/>
              </a:rPr>
              <a:t>C</a:t>
            </a:r>
            <a:r>
              <a:rPr lang="en-US" sz="2800" dirty="0">
                <a:cs typeface="Times New Roman" panose="02020603050405020304" pitchFamily="18" charset="0"/>
              </a:rPr>
              <a:t> + </a:t>
            </a:r>
            <a:r>
              <a:rPr lang="en-US" sz="2800" i="1" dirty="0">
                <a:cs typeface="Times New Roman" panose="02020603050405020304" pitchFamily="18" charset="0"/>
              </a:rPr>
              <a:t>d</a:t>
            </a:r>
            <a:r>
              <a:rPr lang="en-US" sz="2800" dirty="0">
                <a:cs typeface="Times New Roman" panose="02020603050405020304" pitchFamily="18" charset="0"/>
              </a:rPr>
              <a:t> </a:t>
            </a:r>
            <a:r>
              <a:rPr lang="en-US" sz="2800" dirty="0" err="1">
                <a:cs typeface="Times New Roman" panose="02020603050405020304" pitchFamily="18" charset="0"/>
              </a:rPr>
              <a:t>D</a:t>
            </a:r>
            <a:endParaRPr lang="en-US" sz="2800" dirty="0">
              <a:cs typeface="Times New Roman" panose="02020603050405020304" pitchFamily="18" charset="0"/>
            </a:endParaRPr>
          </a:p>
        </p:txBody>
      </p:sp>
      <p:sp>
        <p:nvSpPr>
          <p:cNvPr id="6" name="Text Box 11"/>
          <p:cNvSpPr txBox="1">
            <a:spLocks noChangeArrowheads="1"/>
          </p:cNvSpPr>
          <p:nvPr/>
        </p:nvSpPr>
        <p:spPr bwMode="auto">
          <a:xfrm>
            <a:off x="44534" y="1686967"/>
            <a:ext cx="8716041" cy="523220"/>
          </a:xfrm>
          <a:prstGeom prst="rect">
            <a:avLst/>
          </a:prstGeom>
          <a:noFill/>
          <a:ln w="9525" algn="ctr">
            <a:noFill/>
            <a:miter lim="800000"/>
          </a:ln>
        </p:spPr>
        <p:txBody>
          <a:bodyPr wrap="square">
            <a:spAutoFit/>
          </a:bodyPr>
          <a:lstStyle/>
          <a:p>
            <a:pPr algn="l"/>
            <a:r>
              <a:rPr lang="en-US" sz="2800" dirty="0"/>
              <a:t>Rate of reaction = rate of disappearance of reactants</a:t>
            </a:r>
            <a:endParaRPr lang="en-US" sz="2800" dirty="0"/>
          </a:p>
        </p:txBody>
      </p:sp>
      <p:grpSp>
        <p:nvGrpSpPr>
          <p:cNvPr id="7" name="Group 47"/>
          <p:cNvGrpSpPr/>
          <p:nvPr/>
        </p:nvGrpSpPr>
        <p:grpSpPr bwMode="auto">
          <a:xfrm>
            <a:off x="2520805" y="4088855"/>
            <a:ext cx="4783289" cy="969962"/>
            <a:chOff x="1783" y="2947"/>
            <a:chExt cx="2321" cy="611"/>
          </a:xfrm>
        </p:grpSpPr>
        <p:sp>
          <p:nvSpPr>
            <p:cNvPr id="8" name="Text Box 27"/>
            <p:cNvSpPr txBox="1">
              <a:spLocks noChangeArrowheads="1"/>
            </p:cNvSpPr>
            <p:nvPr/>
          </p:nvSpPr>
          <p:spPr bwMode="auto">
            <a:xfrm>
              <a:off x="1783" y="3084"/>
              <a:ext cx="249" cy="330"/>
            </a:xfrm>
            <a:prstGeom prst="rect">
              <a:avLst/>
            </a:prstGeom>
            <a:noFill/>
            <a:ln w="9525" algn="ctr">
              <a:noFill/>
              <a:miter lim="800000"/>
            </a:ln>
          </p:spPr>
          <p:txBody>
            <a:bodyPr wrap="none">
              <a:spAutoFit/>
            </a:bodyPr>
            <a:lstStyle/>
            <a:p>
              <a:pPr algn="l"/>
              <a:r>
                <a:rPr lang="en-US" sz="2800"/>
                <a:t>=</a:t>
              </a:r>
              <a:endParaRPr lang="en-US" sz="2800"/>
            </a:p>
          </p:txBody>
        </p:sp>
        <p:sp>
          <p:nvSpPr>
            <p:cNvPr id="9" name="Text Box 28"/>
            <p:cNvSpPr txBox="1">
              <a:spLocks noChangeArrowheads="1"/>
            </p:cNvSpPr>
            <p:nvPr/>
          </p:nvSpPr>
          <p:spPr bwMode="auto">
            <a:xfrm>
              <a:off x="2274" y="2961"/>
              <a:ext cx="775" cy="330"/>
            </a:xfrm>
            <a:prstGeom prst="rect">
              <a:avLst/>
            </a:prstGeom>
            <a:noFill/>
            <a:ln w="9525" algn="ctr">
              <a:noFill/>
              <a:miter lim="800000"/>
            </a:ln>
          </p:spPr>
          <p:txBody>
            <a:bodyPr>
              <a:spAutoFit/>
            </a:bodyPr>
            <a:lstStyle/>
            <a:p>
              <a:pPr algn="l"/>
              <a:r>
                <a:rPr lang="el-GR" sz="2800"/>
                <a:t>Δ</a:t>
              </a:r>
              <a:r>
                <a:rPr lang="en-US" sz="2800"/>
                <a:t>[C]  </a:t>
              </a:r>
              <a:endParaRPr lang="en-US" sz="2800"/>
            </a:p>
          </p:txBody>
        </p:sp>
        <p:sp>
          <p:nvSpPr>
            <p:cNvPr id="10" name="Rectangle 29"/>
            <p:cNvSpPr>
              <a:spLocks noChangeArrowheads="1"/>
            </p:cNvSpPr>
            <p:nvPr/>
          </p:nvSpPr>
          <p:spPr bwMode="auto">
            <a:xfrm>
              <a:off x="2388" y="3228"/>
              <a:ext cx="437" cy="330"/>
            </a:xfrm>
            <a:prstGeom prst="rect">
              <a:avLst/>
            </a:prstGeom>
            <a:noFill/>
            <a:ln w="9525" algn="ctr">
              <a:noFill/>
              <a:miter lim="800000"/>
            </a:ln>
          </p:spPr>
          <p:txBody>
            <a:bodyPr>
              <a:spAutoFit/>
            </a:bodyPr>
            <a:lstStyle/>
            <a:p>
              <a:pPr algn="l"/>
              <a:r>
                <a:rPr lang="el-GR" sz="2800"/>
                <a:t>Δ</a:t>
              </a:r>
              <a:r>
                <a:rPr lang="en-US" sz="2800"/>
                <a:t>t</a:t>
              </a:r>
              <a:endParaRPr lang="en-US" sz="2800"/>
            </a:p>
          </p:txBody>
        </p:sp>
        <p:sp>
          <p:nvSpPr>
            <p:cNvPr id="11" name="Line 30"/>
            <p:cNvSpPr>
              <a:spLocks noChangeShapeType="1"/>
            </p:cNvSpPr>
            <p:nvPr/>
          </p:nvSpPr>
          <p:spPr bwMode="auto">
            <a:xfrm>
              <a:off x="2316" y="3255"/>
              <a:ext cx="423" cy="0"/>
            </a:xfrm>
            <a:prstGeom prst="line">
              <a:avLst/>
            </a:prstGeom>
            <a:noFill/>
            <a:ln w="12700">
              <a:solidFill>
                <a:schemeClr val="tx1"/>
              </a:solidFill>
              <a:round/>
            </a:ln>
          </p:spPr>
          <p:txBody>
            <a:bodyPr>
              <a:spAutoFit/>
            </a:bodyPr>
            <a:lstStyle/>
            <a:p>
              <a:endParaRPr lang="en-US" sz="2800"/>
            </a:p>
          </p:txBody>
        </p:sp>
        <p:sp>
          <p:nvSpPr>
            <p:cNvPr id="12" name="Text Box 32"/>
            <p:cNvSpPr txBox="1">
              <a:spLocks noChangeArrowheads="1"/>
            </p:cNvSpPr>
            <p:nvPr/>
          </p:nvSpPr>
          <p:spPr bwMode="auto">
            <a:xfrm>
              <a:off x="2050" y="2982"/>
              <a:ext cx="249" cy="330"/>
            </a:xfrm>
            <a:prstGeom prst="rect">
              <a:avLst/>
            </a:prstGeom>
            <a:noFill/>
            <a:ln w="9525" algn="ctr">
              <a:noFill/>
              <a:miter lim="800000"/>
            </a:ln>
          </p:spPr>
          <p:txBody>
            <a:bodyPr wrap="none">
              <a:spAutoFit/>
            </a:bodyPr>
            <a:lstStyle/>
            <a:p>
              <a:pPr algn="l"/>
              <a:r>
                <a:rPr lang="en-US" sz="2800"/>
                <a:t>1</a:t>
              </a:r>
              <a:endParaRPr lang="en-US" sz="2800"/>
            </a:p>
          </p:txBody>
        </p:sp>
        <p:sp>
          <p:nvSpPr>
            <p:cNvPr id="13" name="Text Box 33"/>
            <p:cNvSpPr txBox="1">
              <a:spLocks noChangeArrowheads="1"/>
            </p:cNvSpPr>
            <p:nvPr/>
          </p:nvSpPr>
          <p:spPr bwMode="auto">
            <a:xfrm>
              <a:off x="2069" y="3214"/>
              <a:ext cx="223" cy="330"/>
            </a:xfrm>
            <a:prstGeom prst="rect">
              <a:avLst/>
            </a:prstGeom>
            <a:noFill/>
            <a:ln w="9525" algn="ctr">
              <a:noFill/>
              <a:miter lim="800000"/>
            </a:ln>
          </p:spPr>
          <p:txBody>
            <a:bodyPr wrap="none">
              <a:spAutoFit/>
            </a:bodyPr>
            <a:lstStyle/>
            <a:p>
              <a:pPr algn="l"/>
              <a:r>
                <a:rPr lang="en-US" sz="2800" i="1"/>
                <a:t>c</a:t>
              </a:r>
              <a:endParaRPr lang="en-US" sz="2800" i="1"/>
            </a:p>
          </p:txBody>
        </p:sp>
        <p:sp>
          <p:nvSpPr>
            <p:cNvPr id="14" name="Text Box 34"/>
            <p:cNvSpPr txBox="1">
              <a:spLocks noChangeArrowheads="1"/>
            </p:cNvSpPr>
            <p:nvPr/>
          </p:nvSpPr>
          <p:spPr bwMode="auto">
            <a:xfrm>
              <a:off x="2825" y="3084"/>
              <a:ext cx="249" cy="330"/>
            </a:xfrm>
            <a:prstGeom prst="rect">
              <a:avLst/>
            </a:prstGeom>
            <a:noFill/>
            <a:ln w="9525" algn="ctr">
              <a:noFill/>
              <a:miter lim="800000"/>
            </a:ln>
          </p:spPr>
          <p:txBody>
            <a:bodyPr wrap="none">
              <a:spAutoFit/>
            </a:bodyPr>
            <a:lstStyle/>
            <a:p>
              <a:pPr algn="l"/>
              <a:r>
                <a:rPr lang="en-US" sz="2800"/>
                <a:t>=</a:t>
              </a:r>
              <a:endParaRPr lang="en-US" sz="2800"/>
            </a:p>
          </p:txBody>
        </p:sp>
        <p:sp>
          <p:nvSpPr>
            <p:cNvPr id="15" name="Text Box 35"/>
            <p:cNvSpPr txBox="1">
              <a:spLocks noChangeArrowheads="1"/>
            </p:cNvSpPr>
            <p:nvPr/>
          </p:nvSpPr>
          <p:spPr bwMode="auto">
            <a:xfrm>
              <a:off x="3329" y="2947"/>
              <a:ext cx="775" cy="330"/>
            </a:xfrm>
            <a:prstGeom prst="rect">
              <a:avLst/>
            </a:prstGeom>
            <a:noFill/>
            <a:ln w="9525" algn="ctr">
              <a:noFill/>
              <a:miter lim="800000"/>
            </a:ln>
          </p:spPr>
          <p:txBody>
            <a:bodyPr>
              <a:spAutoFit/>
            </a:bodyPr>
            <a:lstStyle/>
            <a:p>
              <a:pPr algn="l"/>
              <a:r>
                <a:rPr lang="el-GR" sz="2800"/>
                <a:t>Δ</a:t>
              </a:r>
              <a:r>
                <a:rPr lang="en-US" sz="2800"/>
                <a:t>[D]  </a:t>
              </a:r>
              <a:endParaRPr lang="en-US" sz="2800"/>
            </a:p>
          </p:txBody>
        </p:sp>
        <p:sp>
          <p:nvSpPr>
            <p:cNvPr id="16" name="Rectangle 36"/>
            <p:cNvSpPr>
              <a:spLocks noChangeArrowheads="1"/>
            </p:cNvSpPr>
            <p:nvPr/>
          </p:nvSpPr>
          <p:spPr bwMode="auto">
            <a:xfrm>
              <a:off x="3443" y="3214"/>
              <a:ext cx="437" cy="330"/>
            </a:xfrm>
            <a:prstGeom prst="rect">
              <a:avLst/>
            </a:prstGeom>
            <a:noFill/>
            <a:ln w="9525" algn="ctr">
              <a:noFill/>
              <a:miter lim="800000"/>
            </a:ln>
          </p:spPr>
          <p:txBody>
            <a:bodyPr>
              <a:spAutoFit/>
            </a:bodyPr>
            <a:lstStyle/>
            <a:p>
              <a:pPr algn="l"/>
              <a:r>
                <a:rPr lang="el-GR" sz="2800"/>
                <a:t>Δ</a:t>
              </a:r>
              <a:r>
                <a:rPr lang="en-US" sz="2800"/>
                <a:t>t</a:t>
              </a:r>
              <a:endParaRPr lang="en-US" sz="2800"/>
            </a:p>
          </p:txBody>
        </p:sp>
        <p:sp>
          <p:nvSpPr>
            <p:cNvPr id="17" name="Line 37"/>
            <p:cNvSpPr>
              <a:spLocks noChangeShapeType="1"/>
            </p:cNvSpPr>
            <p:nvPr/>
          </p:nvSpPr>
          <p:spPr bwMode="auto">
            <a:xfrm>
              <a:off x="3371" y="3241"/>
              <a:ext cx="423" cy="0"/>
            </a:xfrm>
            <a:prstGeom prst="line">
              <a:avLst/>
            </a:prstGeom>
            <a:noFill/>
            <a:ln w="12700">
              <a:solidFill>
                <a:schemeClr val="tx1"/>
              </a:solidFill>
              <a:round/>
            </a:ln>
          </p:spPr>
          <p:txBody>
            <a:bodyPr>
              <a:spAutoFit/>
            </a:bodyPr>
            <a:lstStyle/>
            <a:p>
              <a:endParaRPr lang="en-US" sz="2800"/>
            </a:p>
          </p:txBody>
        </p:sp>
        <p:sp>
          <p:nvSpPr>
            <p:cNvPr id="18" name="Text Box 39"/>
            <p:cNvSpPr txBox="1">
              <a:spLocks noChangeArrowheads="1"/>
            </p:cNvSpPr>
            <p:nvPr/>
          </p:nvSpPr>
          <p:spPr bwMode="auto">
            <a:xfrm>
              <a:off x="3105" y="2968"/>
              <a:ext cx="249" cy="330"/>
            </a:xfrm>
            <a:prstGeom prst="rect">
              <a:avLst/>
            </a:prstGeom>
            <a:noFill/>
            <a:ln w="9525" algn="ctr">
              <a:noFill/>
              <a:miter lim="800000"/>
            </a:ln>
          </p:spPr>
          <p:txBody>
            <a:bodyPr wrap="none">
              <a:spAutoFit/>
            </a:bodyPr>
            <a:lstStyle/>
            <a:p>
              <a:pPr algn="l"/>
              <a:r>
                <a:rPr lang="en-US" sz="2800"/>
                <a:t>1</a:t>
              </a:r>
              <a:endParaRPr lang="en-US" sz="2800"/>
            </a:p>
          </p:txBody>
        </p:sp>
        <p:sp>
          <p:nvSpPr>
            <p:cNvPr id="19" name="Text Box 40"/>
            <p:cNvSpPr txBox="1">
              <a:spLocks noChangeArrowheads="1"/>
            </p:cNvSpPr>
            <p:nvPr/>
          </p:nvSpPr>
          <p:spPr bwMode="auto">
            <a:xfrm>
              <a:off x="3124" y="3200"/>
              <a:ext cx="237" cy="330"/>
            </a:xfrm>
            <a:prstGeom prst="rect">
              <a:avLst/>
            </a:prstGeom>
            <a:noFill/>
            <a:ln w="9525" algn="ctr">
              <a:noFill/>
              <a:miter lim="800000"/>
            </a:ln>
          </p:spPr>
          <p:txBody>
            <a:bodyPr wrap="none">
              <a:spAutoFit/>
            </a:bodyPr>
            <a:lstStyle/>
            <a:p>
              <a:pPr algn="l"/>
              <a:r>
                <a:rPr lang="en-US" sz="2800" i="1"/>
                <a:t>d</a:t>
              </a:r>
              <a:endParaRPr lang="en-US" sz="2800" i="1"/>
            </a:p>
          </p:txBody>
        </p:sp>
        <p:sp>
          <p:nvSpPr>
            <p:cNvPr id="20" name="Line 43"/>
            <p:cNvSpPr>
              <a:spLocks noChangeShapeType="1"/>
            </p:cNvSpPr>
            <p:nvPr/>
          </p:nvSpPr>
          <p:spPr bwMode="auto">
            <a:xfrm flipV="1">
              <a:off x="2086" y="3260"/>
              <a:ext cx="150" cy="0"/>
            </a:xfrm>
            <a:prstGeom prst="line">
              <a:avLst/>
            </a:prstGeom>
            <a:noFill/>
            <a:ln w="12700">
              <a:solidFill>
                <a:schemeClr val="tx1"/>
              </a:solidFill>
              <a:round/>
            </a:ln>
          </p:spPr>
          <p:txBody>
            <a:bodyPr>
              <a:spAutoFit/>
            </a:bodyPr>
            <a:lstStyle/>
            <a:p>
              <a:endParaRPr lang="en-US" sz="2800"/>
            </a:p>
          </p:txBody>
        </p:sp>
        <p:sp>
          <p:nvSpPr>
            <p:cNvPr id="21" name="Line 44"/>
            <p:cNvSpPr>
              <a:spLocks noChangeShapeType="1"/>
            </p:cNvSpPr>
            <p:nvPr/>
          </p:nvSpPr>
          <p:spPr bwMode="auto">
            <a:xfrm flipV="1">
              <a:off x="3132" y="3248"/>
              <a:ext cx="150" cy="0"/>
            </a:xfrm>
            <a:prstGeom prst="line">
              <a:avLst/>
            </a:prstGeom>
            <a:noFill/>
            <a:ln w="12700">
              <a:solidFill>
                <a:schemeClr val="tx1"/>
              </a:solidFill>
              <a:round/>
            </a:ln>
          </p:spPr>
          <p:txBody>
            <a:bodyPr>
              <a:spAutoFit/>
            </a:bodyPr>
            <a:lstStyle/>
            <a:p>
              <a:endParaRPr lang="en-US" sz="2800"/>
            </a:p>
          </p:txBody>
        </p:sp>
      </p:grpSp>
      <p:grpSp>
        <p:nvGrpSpPr>
          <p:cNvPr id="22" name="Group 48"/>
          <p:cNvGrpSpPr/>
          <p:nvPr/>
        </p:nvGrpSpPr>
        <p:grpSpPr bwMode="auto">
          <a:xfrm>
            <a:off x="2553721" y="2315617"/>
            <a:ext cx="4915185" cy="957263"/>
            <a:chOff x="1793" y="1886"/>
            <a:chExt cx="2385" cy="603"/>
          </a:xfrm>
        </p:grpSpPr>
        <p:sp>
          <p:nvSpPr>
            <p:cNvPr id="23" name="Text Box 4"/>
            <p:cNvSpPr txBox="1">
              <a:spLocks noChangeArrowheads="1"/>
            </p:cNvSpPr>
            <p:nvPr/>
          </p:nvSpPr>
          <p:spPr bwMode="auto">
            <a:xfrm>
              <a:off x="2282" y="1892"/>
              <a:ext cx="775" cy="330"/>
            </a:xfrm>
            <a:prstGeom prst="rect">
              <a:avLst/>
            </a:prstGeom>
            <a:noFill/>
            <a:ln w="9525" algn="ctr">
              <a:noFill/>
              <a:miter lim="800000"/>
            </a:ln>
          </p:spPr>
          <p:txBody>
            <a:bodyPr>
              <a:spAutoFit/>
            </a:bodyPr>
            <a:lstStyle/>
            <a:p>
              <a:pPr algn="l"/>
              <a:r>
                <a:rPr lang="el-GR" sz="2800"/>
                <a:t>Δ</a:t>
              </a:r>
              <a:r>
                <a:rPr lang="en-US" sz="2800"/>
                <a:t>[A]  </a:t>
              </a:r>
              <a:endParaRPr lang="en-US" sz="2800"/>
            </a:p>
          </p:txBody>
        </p:sp>
        <p:sp>
          <p:nvSpPr>
            <p:cNvPr id="24" name="Rectangle 9"/>
            <p:cNvSpPr>
              <a:spLocks noChangeArrowheads="1"/>
            </p:cNvSpPr>
            <p:nvPr/>
          </p:nvSpPr>
          <p:spPr bwMode="auto">
            <a:xfrm>
              <a:off x="2396" y="2159"/>
              <a:ext cx="437" cy="330"/>
            </a:xfrm>
            <a:prstGeom prst="rect">
              <a:avLst/>
            </a:prstGeom>
            <a:noFill/>
            <a:ln w="9525" algn="ctr">
              <a:noFill/>
              <a:miter lim="800000"/>
            </a:ln>
          </p:spPr>
          <p:txBody>
            <a:bodyPr>
              <a:spAutoFit/>
            </a:bodyPr>
            <a:lstStyle/>
            <a:p>
              <a:pPr algn="l"/>
              <a:r>
                <a:rPr lang="el-GR" sz="2800"/>
                <a:t>Δ</a:t>
              </a:r>
              <a:r>
                <a:rPr lang="en-US" sz="2800"/>
                <a:t>t</a:t>
              </a:r>
              <a:endParaRPr lang="en-US" sz="2800"/>
            </a:p>
          </p:txBody>
        </p:sp>
        <p:sp>
          <p:nvSpPr>
            <p:cNvPr id="25" name="Line 10"/>
            <p:cNvSpPr>
              <a:spLocks noChangeShapeType="1"/>
            </p:cNvSpPr>
            <p:nvPr/>
          </p:nvSpPr>
          <p:spPr bwMode="auto">
            <a:xfrm>
              <a:off x="2324" y="2186"/>
              <a:ext cx="423" cy="0"/>
            </a:xfrm>
            <a:prstGeom prst="line">
              <a:avLst/>
            </a:prstGeom>
            <a:noFill/>
            <a:ln w="12700">
              <a:solidFill>
                <a:schemeClr val="tx1"/>
              </a:solidFill>
              <a:round/>
            </a:ln>
          </p:spPr>
          <p:txBody>
            <a:bodyPr>
              <a:spAutoFit/>
            </a:bodyPr>
            <a:lstStyle/>
            <a:p>
              <a:endParaRPr lang="en-US" sz="2800"/>
            </a:p>
          </p:txBody>
        </p:sp>
        <p:sp>
          <p:nvSpPr>
            <p:cNvPr id="26" name="Line 15"/>
            <p:cNvSpPr>
              <a:spLocks noChangeShapeType="1"/>
            </p:cNvSpPr>
            <p:nvPr/>
          </p:nvSpPr>
          <p:spPr bwMode="auto">
            <a:xfrm flipV="1">
              <a:off x="2084" y="2187"/>
              <a:ext cx="150" cy="0"/>
            </a:xfrm>
            <a:prstGeom prst="line">
              <a:avLst/>
            </a:prstGeom>
            <a:noFill/>
            <a:ln w="12700">
              <a:solidFill>
                <a:schemeClr val="tx1"/>
              </a:solidFill>
              <a:round/>
            </a:ln>
          </p:spPr>
          <p:txBody>
            <a:bodyPr>
              <a:spAutoFit/>
            </a:bodyPr>
            <a:lstStyle/>
            <a:p>
              <a:endParaRPr lang="en-US" sz="2800"/>
            </a:p>
          </p:txBody>
        </p:sp>
        <p:sp>
          <p:nvSpPr>
            <p:cNvPr id="27" name="Text Box 16"/>
            <p:cNvSpPr txBox="1">
              <a:spLocks noChangeArrowheads="1"/>
            </p:cNvSpPr>
            <p:nvPr/>
          </p:nvSpPr>
          <p:spPr bwMode="auto">
            <a:xfrm>
              <a:off x="2058" y="1913"/>
              <a:ext cx="249" cy="330"/>
            </a:xfrm>
            <a:prstGeom prst="rect">
              <a:avLst/>
            </a:prstGeom>
            <a:noFill/>
            <a:ln w="9525" algn="ctr">
              <a:noFill/>
              <a:miter lim="800000"/>
            </a:ln>
          </p:spPr>
          <p:txBody>
            <a:bodyPr wrap="none">
              <a:spAutoFit/>
            </a:bodyPr>
            <a:lstStyle/>
            <a:p>
              <a:r>
                <a:rPr lang="en-US" sz="2800"/>
                <a:t>1</a:t>
              </a:r>
              <a:endParaRPr lang="en-US" sz="2800"/>
            </a:p>
          </p:txBody>
        </p:sp>
        <p:sp>
          <p:nvSpPr>
            <p:cNvPr id="28" name="Text Box 17"/>
            <p:cNvSpPr txBox="1">
              <a:spLocks noChangeArrowheads="1"/>
            </p:cNvSpPr>
            <p:nvPr/>
          </p:nvSpPr>
          <p:spPr bwMode="auto">
            <a:xfrm>
              <a:off x="2059" y="2145"/>
              <a:ext cx="237" cy="330"/>
            </a:xfrm>
            <a:prstGeom prst="rect">
              <a:avLst/>
            </a:prstGeom>
            <a:noFill/>
            <a:ln w="9525" algn="ctr">
              <a:noFill/>
              <a:miter lim="800000"/>
            </a:ln>
          </p:spPr>
          <p:txBody>
            <a:bodyPr wrap="none">
              <a:spAutoFit/>
            </a:bodyPr>
            <a:lstStyle/>
            <a:p>
              <a:r>
                <a:rPr lang="en-US" sz="2800" i="1"/>
                <a:t>a</a:t>
              </a:r>
              <a:endParaRPr lang="en-US" sz="2800" i="1"/>
            </a:p>
          </p:txBody>
        </p:sp>
        <p:sp>
          <p:nvSpPr>
            <p:cNvPr id="29" name="Text Box 18"/>
            <p:cNvSpPr txBox="1">
              <a:spLocks noChangeArrowheads="1"/>
            </p:cNvSpPr>
            <p:nvPr/>
          </p:nvSpPr>
          <p:spPr bwMode="auto">
            <a:xfrm>
              <a:off x="2897" y="2015"/>
              <a:ext cx="362" cy="330"/>
            </a:xfrm>
            <a:prstGeom prst="rect">
              <a:avLst/>
            </a:prstGeom>
            <a:noFill/>
            <a:ln w="9525" algn="ctr">
              <a:noFill/>
              <a:miter lim="800000"/>
            </a:ln>
          </p:spPr>
          <p:txBody>
            <a:bodyPr wrap="none">
              <a:spAutoFit/>
            </a:bodyPr>
            <a:lstStyle/>
            <a:p>
              <a:pPr algn="l"/>
              <a:r>
                <a:rPr lang="en-US" sz="2800" dirty="0"/>
                <a:t>= -</a:t>
              </a:r>
              <a:endParaRPr lang="en-US" sz="2800" dirty="0"/>
            </a:p>
          </p:txBody>
        </p:sp>
        <p:sp>
          <p:nvSpPr>
            <p:cNvPr id="30" name="Text Box 21"/>
            <p:cNvSpPr txBox="1">
              <a:spLocks noChangeArrowheads="1"/>
            </p:cNvSpPr>
            <p:nvPr/>
          </p:nvSpPr>
          <p:spPr bwMode="auto">
            <a:xfrm>
              <a:off x="3403" y="1886"/>
              <a:ext cx="775" cy="330"/>
            </a:xfrm>
            <a:prstGeom prst="rect">
              <a:avLst/>
            </a:prstGeom>
            <a:noFill/>
            <a:ln w="9525" algn="ctr">
              <a:noFill/>
              <a:miter lim="800000"/>
            </a:ln>
          </p:spPr>
          <p:txBody>
            <a:bodyPr>
              <a:spAutoFit/>
            </a:bodyPr>
            <a:lstStyle/>
            <a:p>
              <a:pPr algn="l"/>
              <a:r>
                <a:rPr lang="el-GR" sz="2800" dirty="0"/>
                <a:t>Δ</a:t>
              </a:r>
              <a:r>
                <a:rPr lang="en-US" sz="2800" dirty="0"/>
                <a:t>[B]  </a:t>
              </a:r>
              <a:endParaRPr lang="en-US" sz="2800" dirty="0"/>
            </a:p>
          </p:txBody>
        </p:sp>
        <p:sp>
          <p:nvSpPr>
            <p:cNvPr id="31" name="Rectangle 22"/>
            <p:cNvSpPr>
              <a:spLocks noChangeArrowheads="1"/>
            </p:cNvSpPr>
            <p:nvPr/>
          </p:nvSpPr>
          <p:spPr bwMode="auto">
            <a:xfrm>
              <a:off x="3517" y="2153"/>
              <a:ext cx="437" cy="330"/>
            </a:xfrm>
            <a:prstGeom prst="rect">
              <a:avLst/>
            </a:prstGeom>
            <a:noFill/>
            <a:ln w="9525" algn="ctr">
              <a:noFill/>
              <a:miter lim="800000"/>
            </a:ln>
          </p:spPr>
          <p:txBody>
            <a:bodyPr>
              <a:spAutoFit/>
            </a:bodyPr>
            <a:lstStyle/>
            <a:p>
              <a:pPr algn="l"/>
              <a:r>
                <a:rPr lang="el-GR" sz="2800"/>
                <a:t>Δ</a:t>
              </a:r>
              <a:r>
                <a:rPr lang="en-US" sz="2800"/>
                <a:t>t</a:t>
              </a:r>
              <a:endParaRPr lang="en-US" sz="2800"/>
            </a:p>
          </p:txBody>
        </p:sp>
        <p:sp>
          <p:nvSpPr>
            <p:cNvPr id="32" name="Line 23"/>
            <p:cNvSpPr>
              <a:spLocks noChangeShapeType="1"/>
            </p:cNvSpPr>
            <p:nvPr/>
          </p:nvSpPr>
          <p:spPr bwMode="auto">
            <a:xfrm>
              <a:off x="3445" y="2180"/>
              <a:ext cx="423" cy="0"/>
            </a:xfrm>
            <a:prstGeom prst="line">
              <a:avLst/>
            </a:prstGeom>
            <a:noFill/>
            <a:ln w="12700">
              <a:solidFill>
                <a:schemeClr val="tx1"/>
              </a:solidFill>
              <a:round/>
            </a:ln>
          </p:spPr>
          <p:txBody>
            <a:bodyPr>
              <a:spAutoFit/>
            </a:bodyPr>
            <a:lstStyle/>
            <a:p>
              <a:endParaRPr lang="en-US" sz="2800"/>
            </a:p>
          </p:txBody>
        </p:sp>
        <p:sp>
          <p:nvSpPr>
            <p:cNvPr id="33" name="Text Box 25"/>
            <p:cNvSpPr txBox="1">
              <a:spLocks noChangeArrowheads="1"/>
            </p:cNvSpPr>
            <p:nvPr/>
          </p:nvSpPr>
          <p:spPr bwMode="auto">
            <a:xfrm>
              <a:off x="3184" y="1907"/>
              <a:ext cx="249" cy="330"/>
            </a:xfrm>
            <a:prstGeom prst="rect">
              <a:avLst/>
            </a:prstGeom>
            <a:noFill/>
            <a:ln w="9525" algn="ctr">
              <a:noFill/>
              <a:miter lim="800000"/>
            </a:ln>
          </p:spPr>
          <p:txBody>
            <a:bodyPr wrap="none">
              <a:spAutoFit/>
            </a:bodyPr>
            <a:lstStyle/>
            <a:p>
              <a:r>
                <a:rPr lang="en-US" sz="2800"/>
                <a:t>1</a:t>
              </a:r>
              <a:endParaRPr lang="en-US" sz="2800"/>
            </a:p>
          </p:txBody>
        </p:sp>
        <p:sp>
          <p:nvSpPr>
            <p:cNvPr id="34" name="Text Box 26"/>
            <p:cNvSpPr txBox="1">
              <a:spLocks noChangeArrowheads="1"/>
            </p:cNvSpPr>
            <p:nvPr/>
          </p:nvSpPr>
          <p:spPr bwMode="auto">
            <a:xfrm>
              <a:off x="3185" y="2139"/>
              <a:ext cx="237" cy="330"/>
            </a:xfrm>
            <a:prstGeom prst="rect">
              <a:avLst/>
            </a:prstGeom>
            <a:noFill/>
            <a:ln w="9525" algn="ctr">
              <a:noFill/>
              <a:miter lim="800000"/>
            </a:ln>
          </p:spPr>
          <p:txBody>
            <a:bodyPr wrap="none">
              <a:spAutoFit/>
            </a:bodyPr>
            <a:lstStyle/>
            <a:p>
              <a:r>
                <a:rPr lang="en-US" sz="2800" i="1" dirty="0"/>
                <a:t>b</a:t>
              </a:r>
              <a:endParaRPr lang="en-US" sz="2800" i="1" dirty="0"/>
            </a:p>
          </p:txBody>
        </p:sp>
        <p:sp>
          <p:nvSpPr>
            <p:cNvPr id="35" name="Line 42"/>
            <p:cNvSpPr>
              <a:spLocks noChangeShapeType="1"/>
            </p:cNvSpPr>
            <p:nvPr/>
          </p:nvSpPr>
          <p:spPr bwMode="auto">
            <a:xfrm flipV="1">
              <a:off x="3209" y="2174"/>
              <a:ext cx="150" cy="0"/>
            </a:xfrm>
            <a:prstGeom prst="line">
              <a:avLst/>
            </a:prstGeom>
            <a:noFill/>
            <a:ln w="12700">
              <a:solidFill>
                <a:schemeClr val="tx1"/>
              </a:solidFill>
              <a:round/>
            </a:ln>
          </p:spPr>
          <p:txBody>
            <a:bodyPr>
              <a:spAutoFit/>
            </a:bodyPr>
            <a:lstStyle/>
            <a:p>
              <a:endParaRPr lang="en-US" sz="2800"/>
            </a:p>
          </p:txBody>
        </p:sp>
        <p:sp>
          <p:nvSpPr>
            <p:cNvPr id="36" name="Text Box 45"/>
            <p:cNvSpPr txBox="1">
              <a:spLocks noChangeArrowheads="1"/>
            </p:cNvSpPr>
            <p:nvPr/>
          </p:nvSpPr>
          <p:spPr bwMode="auto">
            <a:xfrm>
              <a:off x="1793" y="2015"/>
              <a:ext cx="362" cy="330"/>
            </a:xfrm>
            <a:prstGeom prst="rect">
              <a:avLst/>
            </a:prstGeom>
            <a:noFill/>
            <a:ln w="9525" algn="ctr">
              <a:noFill/>
              <a:miter lim="800000"/>
            </a:ln>
          </p:spPr>
          <p:txBody>
            <a:bodyPr wrap="none">
              <a:spAutoFit/>
            </a:bodyPr>
            <a:lstStyle/>
            <a:p>
              <a:pPr algn="l"/>
              <a:r>
                <a:rPr lang="en-US" sz="2800" dirty="0"/>
                <a:t>= -</a:t>
              </a:r>
              <a:endParaRPr lang="en-US" sz="2800" dirty="0"/>
            </a:p>
          </p:txBody>
        </p:sp>
      </p:grpSp>
      <p:sp>
        <p:nvSpPr>
          <p:cNvPr id="37" name="Text Box 46"/>
          <p:cNvSpPr txBox="1">
            <a:spLocks noChangeArrowheads="1"/>
          </p:cNvSpPr>
          <p:nvPr/>
        </p:nvSpPr>
        <p:spPr bwMode="auto">
          <a:xfrm>
            <a:off x="2466830" y="3442742"/>
            <a:ext cx="6697324" cy="523220"/>
          </a:xfrm>
          <a:prstGeom prst="rect">
            <a:avLst/>
          </a:prstGeom>
          <a:noFill/>
          <a:ln w="9525" algn="ctr">
            <a:noFill/>
            <a:miter lim="800000"/>
          </a:ln>
        </p:spPr>
        <p:txBody>
          <a:bodyPr wrap="square">
            <a:spAutoFit/>
          </a:bodyPr>
          <a:lstStyle/>
          <a:p>
            <a:pPr algn="l"/>
            <a:r>
              <a:rPr lang="en-US" sz="2800"/>
              <a:t>= rate of appearance of products</a:t>
            </a:r>
            <a:endParaRPr 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6-7.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54346" y="869640"/>
            <a:ext cx="6432386" cy="5305419"/>
          </a:xfrm>
          <a:prstGeom prst="rect">
            <a:avLst/>
          </a:prstGeom>
        </p:spPr>
      </p:pic>
      <p:sp>
        <p:nvSpPr>
          <p:cNvPr id="3" name="矩形 2"/>
          <p:cNvSpPr/>
          <p:nvPr/>
        </p:nvSpPr>
        <p:spPr>
          <a:xfrm>
            <a:off x="762000" y="4336677"/>
            <a:ext cx="825500" cy="660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Half-life</a:t>
            </a:r>
            <a:endParaRPr lang="en-US" dirty="0"/>
          </a:p>
        </p:txBody>
      </p:sp>
      <p:sp>
        <p:nvSpPr>
          <p:cNvPr id="4" name="TextBox 3"/>
          <p:cNvSpPr txBox="1"/>
          <p:nvPr/>
        </p:nvSpPr>
        <p:spPr>
          <a:xfrm>
            <a:off x="496344" y="1445341"/>
            <a:ext cx="6027997" cy="4154984"/>
          </a:xfrm>
          <a:prstGeom prst="rect">
            <a:avLst/>
          </a:prstGeom>
          <a:noFill/>
        </p:spPr>
        <p:txBody>
          <a:bodyPr wrap="none" rtlCol="0">
            <a:spAutoFit/>
          </a:bodyPr>
          <a:lstStyle/>
          <a:p>
            <a:pPr marL="342900" indent="-342900">
              <a:buFont typeface="Arial" panose="020B0604020202020204"/>
              <a:buChar char="•"/>
            </a:pPr>
            <a:r>
              <a:rPr lang="en-US" sz="2400" dirty="0"/>
              <a:t>First-order reaction has a constant half-life</a:t>
            </a: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342900" indent="-342900">
              <a:buFont typeface="Arial" panose="020B0604020202020204"/>
              <a:buChar char="•"/>
            </a:pPr>
            <a:r>
              <a:rPr lang="en-US" sz="2400" dirty="0"/>
              <a:t>Radioactive decay is 1</a:t>
            </a:r>
            <a:r>
              <a:rPr lang="en-US" sz="2400" baseline="30000" dirty="0"/>
              <a:t>st</a:t>
            </a:r>
            <a:r>
              <a:rPr lang="en-US" sz="2400" dirty="0"/>
              <a:t> order reaction</a:t>
            </a:r>
            <a:endParaRPr lang="en-US" sz="2400" dirty="0"/>
          </a:p>
        </p:txBody>
      </p:sp>
      <p:pic>
        <p:nvPicPr>
          <p:cNvPr id="5" name="Picture 4" descr="16-6.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6344" y="1942785"/>
            <a:ext cx="6198895" cy="2490933"/>
          </a:xfrm>
          <a:prstGeom prst="rect">
            <a:avLst/>
          </a:prstGeom>
        </p:spPr>
      </p:pic>
      <p:pic>
        <p:nvPicPr>
          <p:cNvPr id="6" name="Picture 5" descr="16-9.png"/>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795106" y="5600324"/>
            <a:ext cx="1405182" cy="8385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73355" y="230505"/>
            <a:ext cx="8870315" cy="390207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455295" y="228600"/>
            <a:ext cx="8085455" cy="635063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67005" y="773430"/>
            <a:ext cx="8810625" cy="531114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99695" y="333375"/>
            <a:ext cx="8945245" cy="1995170"/>
          </a:xfrm>
          <a:prstGeom prst="rect">
            <a:avLst/>
          </a:prstGeom>
        </p:spPr>
      </p:pic>
      <p:pic>
        <p:nvPicPr>
          <p:cNvPr id="4" name="图片 3"/>
          <p:cNvPicPr>
            <a:picLocks noChangeAspect="1"/>
          </p:cNvPicPr>
          <p:nvPr/>
        </p:nvPicPr>
        <p:blipFill>
          <a:blip r:embed="rId2"/>
          <a:stretch>
            <a:fillRect/>
          </a:stretch>
        </p:blipFill>
        <p:spPr>
          <a:xfrm>
            <a:off x="100330" y="2390775"/>
            <a:ext cx="8944610" cy="35699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373380" y="209550"/>
            <a:ext cx="8312785" cy="643953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280035" y="564515"/>
            <a:ext cx="8484870" cy="4022090"/>
          </a:xfrm>
          <a:prstGeom prst="rect">
            <a:avLst/>
          </a:prstGeom>
        </p:spPr>
      </p:pic>
      <p:pic>
        <p:nvPicPr>
          <p:cNvPr id="4" name="图片 3"/>
          <p:cNvPicPr>
            <a:picLocks noChangeAspect="1"/>
          </p:cNvPicPr>
          <p:nvPr/>
        </p:nvPicPr>
        <p:blipFill>
          <a:blip r:embed="rId2"/>
          <a:stretch>
            <a:fillRect/>
          </a:stretch>
        </p:blipFill>
        <p:spPr>
          <a:xfrm>
            <a:off x="280035" y="4586605"/>
            <a:ext cx="8484870" cy="173672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Reaction mechanism</a:t>
            </a:r>
            <a:endParaRPr lang="en-US" dirty="0"/>
          </a:p>
        </p:txBody>
      </p:sp>
      <p:sp>
        <p:nvSpPr>
          <p:cNvPr id="3" name="TextBox 2"/>
          <p:cNvSpPr txBox="1"/>
          <p:nvPr/>
        </p:nvSpPr>
        <p:spPr>
          <a:xfrm>
            <a:off x="204376" y="963553"/>
            <a:ext cx="8496201" cy="1938992"/>
          </a:xfrm>
          <a:prstGeom prst="rect">
            <a:avLst/>
          </a:prstGeom>
          <a:noFill/>
        </p:spPr>
        <p:txBody>
          <a:bodyPr wrap="square" rtlCol="0">
            <a:spAutoFit/>
          </a:bodyPr>
          <a:lstStyle/>
          <a:p>
            <a:pPr marL="342900" indent="-342900">
              <a:buFont typeface="Arial" panose="020B0604020202020204"/>
              <a:buChar char="•"/>
            </a:pPr>
            <a:r>
              <a:rPr lang="en-US" sz="2400" dirty="0"/>
              <a:t>Many chemical reactions occur by a series of simple steps known as elementary steps, and the whole series is called the mechanism of the reaction.</a:t>
            </a:r>
            <a:endParaRPr lang="en-US" sz="2400" dirty="0"/>
          </a:p>
          <a:p>
            <a:pPr marL="342900" indent="-342900">
              <a:buFont typeface="Arial" panose="020B0604020202020204"/>
              <a:buChar char="•"/>
            </a:pPr>
            <a:r>
              <a:rPr lang="en-US" sz="2400" dirty="0"/>
              <a:t>The sum of the various steps of the mechanism must equal the balanced equation for the reaction</a:t>
            </a:r>
            <a:endParaRPr lang="en-US" sz="2400" dirty="0"/>
          </a:p>
        </p:txBody>
      </p:sp>
      <p:pic>
        <p:nvPicPr>
          <p:cNvPr id="7" name="图片 6"/>
          <p:cNvPicPr>
            <a:picLocks noChangeAspect="1"/>
          </p:cNvPicPr>
          <p:nvPr/>
        </p:nvPicPr>
        <p:blipFill>
          <a:blip r:embed="rId1">
            <a:lum bright="-20000" contrast="40000"/>
          </a:blip>
          <a:stretch>
            <a:fillRect/>
          </a:stretch>
        </p:blipFill>
        <p:spPr>
          <a:xfrm>
            <a:off x="507109" y="2902545"/>
            <a:ext cx="8129782" cy="38236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22960" y="732328"/>
            <a:ext cx="7520940" cy="3579849"/>
          </a:xfrm>
        </p:spPr>
        <p:txBody>
          <a:bodyPr>
            <a:normAutofit lnSpcReduction="10000"/>
          </a:bodyPr>
          <a:lstStyle/>
          <a:p>
            <a:pPr>
              <a:buFont typeface="Arial" panose="020B0604020202020204"/>
              <a:buChar char="•"/>
            </a:pPr>
            <a:r>
              <a:rPr lang="en-US" altLang="zh-CN" sz="2400" b="0" dirty="0"/>
              <a:t>Often the products of a single step in the mechanism are used in a subsequent step.</a:t>
            </a:r>
            <a:endParaRPr lang="en-US" altLang="zh-CN" sz="2400" b="0" dirty="0"/>
          </a:p>
          <a:p>
            <a:pPr>
              <a:buFont typeface="Arial" panose="020B0604020202020204"/>
              <a:buChar char="•"/>
            </a:pPr>
            <a:r>
              <a:rPr lang="en-US" altLang="zh-CN" sz="2400" b="0" dirty="0"/>
              <a:t>They exist only as reaction </a:t>
            </a:r>
            <a:r>
              <a:rPr lang="en-US" altLang="zh-CN" sz="2400" dirty="0">
                <a:solidFill>
                  <a:srgbClr val="FF0000"/>
                </a:solidFill>
              </a:rPr>
              <a:t>intermediates</a:t>
            </a:r>
            <a:r>
              <a:rPr lang="en-US" altLang="zh-CN" sz="2400" b="0" dirty="0"/>
              <a:t>, not as final products. </a:t>
            </a:r>
            <a:endParaRPr lang="en-US" altLang="zh-CN" sz="2400" b="0" dirty="0"/>
          </a:p>
          <a:p>
            <a:pPr>
              <a:buFont typeface="Arial" panose="020B0604020202020204"/>
              <a:buChar char="•"/>
            </a:pPr>
            <a:r>
              <a:rPr lang="en-US" altLang="zh-CN" sz="2400" dirty="0">
                <a:solidFill>
                  <a:srgbClr val="FF0000"/>
                </a:solidFill>
              </a:rPr>
              <a:t>The sum of the individual steps (called elementary steps) in the mechanism must equal the overall equation for the reaction.</a:t>
            </a:r>
            <a:endParaRPr lang="en-US" altLang="zh-CN" sz="2400" dirty="0">
              <a:solidFill>
                <a:srgbClr val="FF0000"/>
              </a:solidFill>
            </a:endParaRPr>
          </a:p>
          <a:p>
            <a:pPr>
              <a:buFont typeface="Arial" panose="020B0604020202020204"/>
              <a:buChar char="•"/>
            </a:pPr>
            <a:r>
              <a:rPr lang="en-US" altLang="zh-CN" sz="2400" dirty="0">
                <a:solidFill>
                  <a:srgbClr val="FF0000"/>
                </a:solidFill>
              </a:rPr>
              <a:t>Intermediates and catalysts are shown on both sides so are needed to be cancel out</a:t>
            </a:r>
            <a:r>
              <a:rPr lang="en-US" altLang="zh-CN" sz="2400" b="0" dirty="0"/>
              <a:t>.</a:t>
            </a:r>
            <a:endParaRPr lang="zh-CN" altLang="en-US" sz="2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Practice</a:t>
            </a:r>
            <a:endParaRPr lang="zh-CN" altLang="en-US" dirty="0"/>
          </a:p>
        </p:txBody>
      </p:sp>
      <p:grpSp>
        <p:nvGrpSpPr>
          <p:cNvPr id="2" name="Group 25"/>
          <p:cNvGrpSpPr/>
          <p:nvPr/>
        </p:nvGrpSpPr>
        <p:grpSpPr bwMode="auto">
          <a:xfrm>
            <a:off x="1960564" y="2617788"/>
            <a:ext cx="1287463" cy="942975"/>
            <a:chOff x="1235" y="1649"/>
            <a:chExt cx="811" cy="594"/>
          </a:xfrm>
        </p:grpSpPr>
        <p:sp>
          <p:nvSpPr>
            <p:cNvPr id="6" name="Rectangle 6"/>
            <p:cNvSpPr>
              <a:spLocks noChangeArrowheads="1"/>
            </p:cNvSpPr>
            <p:nvPr/>
          </p:nvSpPr>
          <p:spPr bwMode="auto">
            <a:xfrm>
              <a:off x="1235" y="1649"/>
              <a:ext cx="811" cy="330"/>
            </a:xfrm>
            <a:prstGeom prst="rect">
              <a:avLst/>
            </a:prstGeom>
            <a:noFill/>
            <a:ln w="9525" algn="ctr">
              <a:noFill/>
              <a:miter lim="800000"/>
            </a:ln>
          </p:spPr>
          <p:txBody>
            <a:bodyPr wrap="none">
              <a:spAutoFit/>
            </a:bodyPr>
            <a:lstStyle/>
            <a:p>
              <a:pPr algn="l"/>
              <a:r>
                <a:rPr lang="el-GR" sz="2800"/>
                <a:t>Δ</a:t>
              </a:r>
              <a:r>
                <a:rPr lang="en-US" sz="2800"/>
                <a:t>[Sn</a:t>
              </a:r>
              <a:r>
                <a:rPr lang="en-US" sz="2800" baseline="30000"/>
                <a:t>4+</a:t>
              </a:r>
              <a:r>
                <a:rPr lang="en-US" sz="2800"/>
                <a:t>]</a:t>
              </a:r>
              <a:endParaRPr lang="en-US" sz="2800"/>
            </a:p>
          </p:txBody>
        </p:sp>
        <p:sp>
          <p:nvSpPr>
            <p:cNvPr id="7" name="Rectangle 7"/>
            <p:cNvSpPr>
              <a:spLocks noChangeArrowheads="1"/>
            </p:cNvSpPr>
            <p:nvPr/>
          </p:nvSpPr>
          <p:spPr bwMode="auto">
            <a:xfrm>
              <a:off x="1418" y="1913"/>
              <a:ext cx="437" cy="330"/>
            </a:xfrm>
            <a:prstGeom prst="rect">
              <a:avLst/>
            </a:prstGeom>
            <a:noFill/>
            <a:ln w="9525" algn="ctr">
              <a:noFill/>
              <a:miter lim="800000"/>
            </a:ln>
          </p:spPr>
          <p:txBody>
            <a:bodyPr>
              <a:spAutoFit/>
            </a:bodyPr>
            <a:lstStyle/>
            <a:p>
              <a:pPr algn="l"/>
              <a:r>
                <a:rPr lang="el-GR" sz="2800"/>
                <a:t>Δ</a:t>
              </a:r>
              <a:r>
                <a:rPr lang="en-US" sz="2800"/>
                <a:t>t</a:t>
              </a:r>
              <a:endParaRPr lang="en-US" sz="2800"/>
            </a:p>
          </p:txBody>
        </p:sp>
        <p:sp>
          <p:nvSpPr>
            <p:cNvPr id="8" name="Line 8"/>
            <p:cNvSpPr>
              <a:spLocks noChangeShapeType="1"/>
            </p:cNvSpPr>
            <p:nvPr/>
          </p:nvSpPr>
          <p:spPr bwMode="auto">
            <a:xfrm>
              <a:off x="1284" y="1951"/>
              <a:ext cx="646" cy="0"/>
            </a:xfrm>
            <a:prstGeom prst="line">
              <a:avLst/>
            </a:prstGeom>
            <a:noFill/>
            <a:ln w="12700">
              <a:solidFill>
                <a:schemeClr val="tx1"/>
              </a:solidFill>
              <a:round/>
            </a:ln>
          </p:spPr>
          <p:txBody>
            <a:bodyPr>
              <a:spAutoFit/>
            </a:bodyPr>
            <a:lstStyle/>
            <a:p>
              <a:endParaRPr lang="en-US" sz="2800"/>
            </a:p>
          </p:txBody>
        </p:sp>
      </p:grpSp>
      <p:sp>
        <p:nvSpPr>
          <p:cNvPr id="9" name="Text Box 12"/>
          <p:cNvSpPr txBox="1">
            <a:spLocks noChangeArrowheads="1"/>
          </p:cNvSpPr>
          <p:nvPr/>
        </p:nvSpPr>
        <p:spPr bwMode="auto">
          <a:xfrm>
            <a:off x="822960" y="1466850"/>
            <a:ext cx="7633468" cy="523220"/>
          </a:xfrm>
          <a:prstGeom prst="rect">
            <a:avLst/>
          </a:prstGeom>
          <a:noFill/>
          <a:ln w="9525" algn="ctr">
            <a:noFill/>
            <a:miter lim="800000"/>
          </a:ln>
        </p:spPr>
        <p:txBody>
          <a:bodyPr wrap="square">
            <a:spAutoFit/>
          </a:bodyPr>
          <a:lstStyle/>
          <a:p>
            <a:pPr algn="l"/>
            <a:r>
              <a:rPr lang="en-US" sz="2800" dirty="0"/>
              <a:t>2 Fe</a:t>
            </a:r>
            <a:r>
              <a:rPr lang="en-US" sz="2800" baseline="30000" dirty="0"/>
              <a:t>3+</a:t>
            </a:r>
            <a:r>
              <a:rPr lang="en-US" sz="2800" dirty="0"/>
              <a:t>(</a:t>
            </a:r>
            <a:r>
              <a:rPr lang="en-US" sz="2800" dirty="0" err="1"/>
              <a:t>aq</a:t>
            </a:r>
            <a:r>
              <a:rPr lang="en-US" sz="2800" dirty="0"/>
              <a:t>) + Sn</a:t>
            </a:r>
            <a:r>
              <a:rPr lang="en-US" sz="2800" baseline="30000" dirty="0"/>
              <a:t>2+</a:t>
            </a:r>
            <a:r>
              <a:rPr lang="en-US" sz="2800" dirty="0"/>
              <a:t> </a:t>
            </a:r>
            <a:r>
              <a:rPr lang="en-US" sz="2800" dirty="0">
                <a:cs typeface="Times New Roman" panose="02020603050405020304" pitchFamily="18" charset="0"/>
              </a:rPr>
              <a:t>→ 2 Fe</a:t>
            </a:r>
            <a:r>
              <a:rPr lang="en-US" sz="2800" baseline="30000" dirty="0">
                <a:cs typeface="Times New Roman" panose="02020603050405020304" pitchFamily="18" charset="0"/>
              </a:rPr>
              <a:t>2+</a:t>
            </a:r>
            <a:r>
              <a:rPr lang="en-US" sz="2800" dirty="0">
                <a:cs typeface="Times New Roman" panose="02020603050405020304" pitchFamily="18" charset="0"/>
              </a:rPr>
              <a:t>(</a:t>
            </a:r>
            <a:r>
              <a:rPr lang="en-US" sz="2800" dirty="0" err="1">
                <a:cs typeface="Times New Roman" panose="02020603050405020304" pitchFamily="18" charset="0"/>
              </a:rPr>
              <a:t>aq</a:t>
            </a:r>
            <a:r>
              <a:rPr lang="en-US" sz="2800" dirty="0">
                <a:cs typeface="Times New Roman" panose="02020603050405020304" pitchFamily="18" charset="0"/>
              </a:rPr>
              <a:t>) + Sn</a:t>
            </a:r>
            <a:r>
              <a:rPr lang="en-US" sz="2800" baseline="30000" dirty="0">
                <a:cs typeface="Times New Roman" panose="02020603050405020304" pitchFamily="18" charset="0"/>
              </a:rPr>
              <a:t>4+</a:t>
            </a:r>
            <a:r>
              <a:rPr lang="en-US" sz="2800" dirty="0">
                <a:cs typeface="Times New Roman" panose="02020603050405020304" pitchFamily="18" charset="0"/>
              </a:rPr>
              <a:t>(</a:t>
            </a:r>
            <a:r>
              <a:rPr lang="en-US" sz="2800" dirty="0" err="1">
                <a:cs typeface="Times New Roman" panose="02020603050405020304" pitchFamily="18" charset="0"/>
              </a:rPr>
              <a:t>aq</a:t>
            </a:r>
            <a:r>
              <a:rPr lang="en-US" sz="2800" dirty="0">
                <a:cs typeface="Times New Roman" panose="02020603050405020304" pitchFamily="18" charset="0"/>
              </a:rPr>
              <a:t>)</a:t>
            </a:r>
            <a:endParaRPr lang="en-US" sz="2800" dirty="0">
              <a:cs typeface="Times New Roman" panose="02020603050405020304" pitchFamily="18" charset="0"/>
            </a:endParaRPr>
          </a:p>
        </p:txBody>
      </p:sp>
      <p:grpSp>
        <p:nvGrpSpPr>
          <p:cNvPr id="3" name="Group 23"/>
          <p:cNvGrpSpPr/>
          <p:nvPr/>
        </p:nvGrpSpPr>
        <p:grpSpPr bwMode="auto">
          <a:xfrm>
            <a:off x="3322640" y="2620965"/>
            <a:ext cx="2116137" cy="968376"/>
            <a:chOff x="2179" y="1657"/>
            <a:chExt cx="1333" cy="610"/>
          </a:xfrm>
        </p:grpSpPr>
        <p:sp>
          <p:nvSpPr>
            <p:cNvPr id="11" name="Text Box 5"/>
            <p:cNvSpPr txBox="1">
              <a:spLocks noChangeArrowheads="1"/>
            </p:cNvSpPr>
            <p:nvPr/>
          </p:nvSpPr>
          <p:spPr bwMode="auto">
            <a:xfrm>
              <a:off x="2421" y="1657"/>
              <a:ext cx="1091" cy="330"/>
            </a:xfrm>
            <a:prstGeom prst="rect">
              <a:avLst/>
            </a:prstGeom>
            <a:noFill/>
            <a:ln w="9525" algn="ctr">
              <a:noFill/>
              <a:miter lim="800000"/>
            </a:ln>
          </p:spPr>
          <p:txBody>
            <a:bodyPr wrap="square">
              <a:spAutoFit/>
            </a:bodyPr>
            <a:lstStyle/>
            <a:p>
              <a:pPr algn="l"/>
              <a:r>
                <a:rPr lang="el-GR" sz="2800" dirty="0"/>
                <a:t>Δ</a:t>
              </a:r>
              <a:r>
                <a:rPr lang="en-US" sz="2800" dirty="0"/>
                <a:t>[Fe</a:t>
              </a:r>
              <a:r>
                <a:rPr lang="en-US" sz="2800" baseline="30000" dirty="0"/>
                <a:t>2+</a:t>
              </a:r>
              <a:r>
                <a:rPr lang="en-US" sz="2800" dirty="0"/>
                <a:t>]  </a:t>
              </a:r>
              <a:endParaRPr lang="en-US" sz="2800" dirty="0"/>
            </a:p>
          </p:txBody>
        </p:sp>
        <p:sp>
          <p:nvSpPr>
            <p:cNvPr id="12" name="Rectangle 13"/>
            <p:cNvSpPr>
              <a:spLocks noChangeArrowheads="1"/>
            </p:cNvSpPr>
            <p:nvPr/>
          </p:nvSpPr>
          <p:spPr bwMode="auto">
            <a:xfrm>
              <a:off x="2584" y="1924"/>
              <a:ext cx="437" cy="330"/>
            </a:xfrm>
            <a:prstGeom prst="rect">
              <a:avLst/>
            </a:prstGeom>
            <a:noFill/>
            <a:ln w="9525" algn="ctr">
              <a:noFill/>
              <a:miter lim="800000"/>
            </a:ln>
          </p:spPr>
          <p:txBody>
            <a:bodyPr>
              <a:spAutoFit/>
            </a:bodyPr>
            <a:lstStyle/>
            <a:p>
              <a:pPr algn="l"/>
              <a:r>
                <a:rPr lang="el-GR" sz="2800"/>
                <a:t>Δ</a:t>
              </a:r>
              <a:r>
                <a:rPr lang="en-US" sz="2800"/>
                <a:t>t</a:t>
              </a:r>
              <a:endParaRPr lang="en-US" sz="2800"/>
            </a:p>
          </p:txBody>
        </p:sp>
        <p:sp>
          <p:nvSpPr>
            <p:cNvPr id="13" name="Line 14"/>
            <p:cNvSpPr>
              <a:spLocks noChangeShapeType="1"/>
            </p:cNvSpPr>
            <p:nvPr/>
          </p:nvSpPr>
          <p:spPr bwMode="auto">
            <a:xfrm>
              <a:off x="2456" y="1951"/>
              <a:ext cx="572" cy="0"/>
            </a:xfrm>
            <a:prstGeom prst="line">
              <a:avLst/>
            </a:prstGeom>
            <a:noFill/>
            <a:ln w="12700">
              <a:solidFill>
                <a:schemeClr val="tx1"/>
              </a:solidFill>
              <a:round/>
            </a:ln>
          </p:spPr>
          <p:txBody>
            <a:bodyPr>
              <a:spAutoFit/>
            </a:bodyPr>
            <a:lstStyle/>
            <a:p>
              <a:endParaRPr lang="en-US" sz="2800"/>
            </a:p>
          </p:txBody>
        </p:sp>
        <p:sp>
          <p:nvSpPr>
            <p:cNvPr id="16" name="Rectangle 20"/>
            <p:cNvSpPr>
              <a:spLocks noChangeArrowheads="1"/>
            </p:cNvSpPr>
            <p:nvPr/>
          </p:nvSpPr>
          <p:spPr bwMode="auto">
            <a:xfrm>
              <a:off x="2179" y="1937"/>
              <a:ext cx="231" cy="330"/>
            </a:xfrm>
            <a:prstGeom prst="rect">
              <a:avLst/>
            </a:prstGeom>
            <a:noFill/>
            <a:ln w="9525" algn="ctr">
              <a:noFill/>
              <a:miter lim="800000"/>
            </a:ln>
          </p:spPr>
          <p:txBody>
            <a:bodyPr>
              <a:spAutoFit/>
            </a:bodyPr>
            <a:lstStyle/>
            <a:p>
              <a:endParaRPr lang="en-US" sz="2800" dirty="0"/>
            </a:p>
          </p:txBody>
        </p:sp>
      </p:grpSp>
      <p:grpSp>
        <p:nvGrpSpPr>
          <p:cNvPr id="5" name="Group 34"/>
          <p:cNvGrpSpPr/>
          <p:nvPr/>
        </p:nvGrpSpPr>
        <p:grpSpPr bwMode="auto">
          <a:xfrm>
            <a:off x="5408625" y="2623012"/>
            <a:ext cx="1597025" cy="947738"/>
            <a:chOff x="3695" y="1643"/>
            <a:chExt cx="1006" cy="597"/>
          </a:xfrm>
        </p:grpSpPr>
        <p:sp>
          <p:nvSpPr>
            <p:cNvPr id="19" name="Text Box 16"/>
            <p:cNvSpPr txBox="1">
              <a:spLocks noChangeArrowheads="1"/>
            </p:cNvSpPr>
            <p:nvPr/>
          </p:nvSpPr>
          <p:spPr bwMode="auto">
            <a:xfrm>
              <a:off x="3695" y="1643"/>
              <a:ext cx="1006" cy="330"/>
            </a:xfrm>
            <a:prstGeom prst="rect">
              <a:avLst/>
            </a:prstGeom>
            <a:noFill/>
            <a:ln w="9525" algn="ctr">
              <a:noFill/>
              <a:miter lim="800000"/>
            </a:ln>
          </p:spPr>
          <p:txBody>
            <a:bodyPr wrap="square">
              <a:spAutoFit/>
            </a:bodyPr>
            <a:lstStyle/>
            <a:p>
              <a:pPr algn="l"/>
              <a:r>
                <a:rPr lang="el-GR" sz="2800" dirty="0"/>
                <a:t>Δ</a:t>
              </a:r>
              <a:r>
                <a:rPr lang="en-US" sz="2800" dirty="0"/>
                <a:t>[Fe</a:t>
              </a:r>
              <a:r>
                <a:rPr lang="en-US" sz="2800" baseline="30000" dirty="0"/>
                <a:t>3+</a:t>
              </a:r>
              <a:r>
                <a:rPr lang="en-US" sz="2800" dirty="0"/>
                <a:t>]  </a:t>
              </a:r>
              <a:endParaRPr lang="en-US" sz="2800" dirty="0"/>
            </a:p>
          </p:txBody>
        </p:sp>
        <p:sp>
          <p:nvSpPr>
            <p:cNvPr id="20" name="Rectangle 17"/>
            <p:cNvSpPr>
              <a:spLocks noChangeArrowheads="1"/>
            </p:cNvSpPr>
            <p:nvPr/>
          </p:nvSpPr>
          <p:spPr bwMode="auto">
            <a:xfrm>
              <a:off x="3858" y="1910"/>
              <a:ext cx="437" cy="330"/>
            </a:xfrm>
            <a:prstGeom prst="rect">
              <a:avLst/>
            </a:prstGeom>
            <a:noFill/>
            <a:ln w="9525" algn="ctr">
              <a:noFill/>
              <a:miter lim="800000"/>
            </a:ln>
          </p:spPr>
          <p:txBody>
            <a:bodyPr>
              <a:spAutoFit/>
            </a:bodyPr>
            <a:lstStyle/>
            <a:p>
              <a:pPr algn="l"/>
              <a:r>
                <a:rPr lang="el-GR" sz="2800" dirty="0"/>
                <a:t>Δ</a:t>
              </a:r>
              <a:r>
                <a:rPr lang="en-US" sz="2800" dirty="0"/>
                <a:t>t</a:t>
              </a:r>
              <a:endParaRPr lang="en-US" sz="2800" dirty="0"/>
            </a:p>
          </p:txBody>
        </p:sp>
        <p:sp>
          <p:nvSpPr>
            <p:cNvPr id="21" name="Line 18"/>
            <p:cNvSpPr>
              <a:spLocks noChangeShapeType="1"/>
            </p:cNvSpPr>
            <p:nvPr/>
          </p:nvSpPr>
          <p:spPr bwMode="auto">
            <a:xfrm>
              <a:off x="3730" y="1937"/>
              <a:ext cx="572" cy="0"/>
            </a:xfrm>
            <a:prstGeom prst="line">
              <a:avLst/>
            </a:prstGeom>
            <a:noFill/>
            <a:ln w="12700">
              <a:solidFill>
                <a:schemeClr val="tx1"/>
              </a:solidFill>
              <a:round/>
            </a:ln>
          </p:spPr>
          <p:txBody>
            <a:bodyPr>
              <a:spAutoFit/>
            </a:bodyPr>
            <a:lstStyle/>
            <a:p>
              <a:endParaRPr lang="en-US" sz="2800"/>
            </a:p>
          </p:txBody>
        </p:sp>
      </p:grpSp>
      <p:sp>
        <p:nvSpPr>
          <p:cNvPr id="26" name="TextBox 25"/>
          <p:cNvSpPr txBox="1"/>
          <p:nvPr/>
        </p:nvSpPr>
        <p:spPr>
          <a:xfrm>
            <a:off x="428669" y="2128909"/>
            <a:ext cx="4230645" cy="461665"/>
          </a:xfrm>
          <a:prstGeom prst="rect">
            <a:avLst/>
          </a:prstGeom>
          <a:noFill/>
        </p:spPr>
        <p:txBody>
          <a:bodyPr wrap="none" rtlCol="0">
            <a:spAutoFit/>
          </a:bodyPr>
          <a:lstStyle/>
          <a:p>
            <a:r>
              <a:rPr lang="en-US" altLang="zh-CN" sz="2400" dirty="0"/>
              <a:t>Find the relation among these: </a:t>
            </a:r>
            <a:endParaRPr lang="zh-CN" altLang="en-US" sz="2400" dirty="0"/>
          </a:p>
        </p:txBody>
      </p:sp>
      <p:grpSp>
        <p:nvGrpSpPr>
          <p:cNvPr id="18" name="组合 17"/>
          <p:cNvGrpSpPr/>
          <p:nvPr/>
        </p:nvGrpSpPr>
        <p:grpSpPr>
          <a:xfrm>
            <a:off x="1821658" y="3975104"/>
            <a:ext cx="5502275" cy="1001716"/>
            <a:chOff x="1960564" y="2597150"/>
            <a:chExt cx="5502275" cy="1001716"/>
          </a:xfrm>
        </p:grpSpPr>
        <p:grpSp>
          <p:nvGrpSpPr>
            <p:cNvPr id="22" name="Group 25"/>
            <p:cNvGrpSpPr/>
            <p:nvPr/>
          </p:nvGrpSpPr>
          <p:grpSpPr bwMode="auto">
            <a:xfrm>
              <a:off x="1960564" y="2617788"/>
              <a:ext cx="1287463" cy="942975"/>
              <a:chOff x="1235" y="1649"/>
              <a:chExt cx="811" cy="594"/>
            </a:xfrm>
          </p:grpSpPr>
          <p:sp>
            <p:nvSpPr>
              <p:cNvPr id="40" name="Rectangle 6"/>
              <p:cNvSpPr>
                <a:spLocks noChangeArrowheads="1"/>
              </p:cNvSpPr>
              <p:nvPr/>
            </p:nvSpPr>
            <p:spPr bwMode="auto">
              <a:xfrm>
                <a:off x="1235" y="1649"/>
                <a:ext cx="811" cy="330"/>
              </a:xfrm>
              <a:prstGeom prst="rect">
                <a:avLst/>
              </a:prstGeom>
              <a:noFill/>
              <a:ln w="9525" algn="ctr">
                <a:noFill/>
                <a:miter lim="800000"/>
              </a:ln>
            </p:spPr>
            <p:txBody>
              <a:bodyPr wrap="none">
                <a:spAutoFit/>
              </a:bodyPr>
              <a:lstStyle/>
              <a:p>
                <a:pPr algn="l"/>
                <a:r>
                  <a:rPr lang="el-GR" sz="2800"/>
                  <a:t>Δ</a:t>
                </a:r>
                <a:r>
                  <a:rPr lang="en-US" sz="2800"/>
                  <a:t>[Sn</a:t>
                </a:r>
                <a:r>
                  <a:rPr lang="en-US" sz="2800" baseline="30000"/>
                  <a:t>4+</a:t>
                </a:r>
                <a:r>
                  <a:rPr lang="en-US" sz="2800"/>
                  <a:t>]</a:t>
                </a:r>
                <a:endParaRPr lang="en-US" sz="2800"/>
              </a:p>
            </p:txBody>
          </p:sp>
          <p:sp>
            <p:nvSpPr>
              <p:cNvPr id="41" name="Rectangle 7"/>
              <p:cNvSpPr>
                <a:spLocks noChangeArrowheads="1"/>
              </p:cNvSpPr>
              <p:nvPr/>
            </p:nvSpPr>
            <p:spPr bwMode="auto">
              <a:xfrm>
                <a:off x="1418" y="1913"/>
                <a:ext cx="437" cy="330"/>
              </a:xfrm>
              <a:prstGeom prst="rect">
                <a:avLst/>
              </a:prstGeom>
              <a:noFill/>
              <a:ln w="9525" algn="ctr">
                <a:noFill/>
                <a:miter lim="800000"/>
              </a:ln>
            </p:spPr>
            <p:txBody>
              <a:bodyPr>
                <a:spAutoFit/>
              </a:bodyPr>
              <a:lstStyle/>
              <a:p>
                <a:pPr algn="l"/>
                <a:r>
                  <a:rPr lang="el-GR" sz="2800"/>
                  <a:t>Δ</a:t>
                </a:r>
                <a:r>
                  <a:rPr lang="en-US" sz="2800"/>
                  <a:t>t</a:t>
                </a:r>
                <a:endParaRPr lang="en-US" sz="2800"/>
              </a:p>
            </p:txBody>
          </p:sp>
          <p:sp>
            <p:nvSpPr>
              <p:cNvPr id="42" name="Line 8"/>
              <p:cNvSpPr>
                <a:spLocks noChangeShapeType="1"/>
              </p:cNvSpPr>
              <p:nvPr/>
            </p:nvSpPr>
            <p:spPr bwMode="auto">
              <a:xfrm>
                <a:off x="1284" y="1951"/>
                <a:ext cx="646" cy="0"/>
              </a:xfrm>
              <a:prstGeom prst="line">
                <a:avLst/>
              </a:prstGeom>
              <a:noFill/>
              <a:ln w="12700">
                <a:solidFill>
                  <a:schemeClr val="tx1"/>
                </a:solidFill>
                <a:round/>
              </a:ln>
            </p:spPr>
            <p:txBody>
              <a:bodyPr>
                <a:spAutoFit/>
              </a:bodyPr>
              <a:lstStyle/>
              <a:p>
                <a:endParaRPr lang="en-US" sz="2800"/>
              </a:p>
            </p:txBody>
          </p:sp>
        </p:grpSp>
        <p:grpSp>
          <p:nvGrpSpPr>
            <p:cNvPr id="23" name="Group 23"/>
            <p:cNvGrpSpPr/>
            <p:nvPr/>
          </p:nvGrpSpPr>
          <p:grpSpPr bwMode="auto">
            <a:xfrm>
              <a:off x="3081338" y="2617790"/>
              <a:ext cx="2493962" cy="981076"/>
              <a:chOff x="1941" y="1649"/>
              <a:chExt cx="1571" cy="618"/>
            </a:xfrm>
          </p:grpSpPr>
          <p:sp>
            <p:nvSpPr>
              <p:cNvPr id="33" name="Text Box 5"/>
              <p:cNvSpPr txBox="1">
                <a:spLocks noChangeArrowheads="1"/>
              </p:cNvSpPr>
              <p:nvPr/>
            </p:nvSpPr>
            <p:spPr bwMode="auto">
              <a:xfrm>
                <a:off x="2421" y="1657"/>
                <a:ext cx="1091" cy="330"/>
              </a:xfrm>
              <a:prstGeom prst="rect">
                <a:avLst/>
              </a:prstGeom>
              <a:noFill/>
              <a:ln w="9525" algn="ctr">
                <a:noFill/>
                <a:miter lim="800000"/>
              </a:ln>
            </p:spPr>
            <p:txBody>
              <a:bodyPr wrap="square">
                <a:spAutoFit/>
              </a:bodyPr>
              <a:lstStyle/>
              <a:p>
                <a:pPr algn="l"/>
                <a:r>
                  <a:rPr lang="el-GR" sz="2800" dirty="0"/>
                  <a:t>Δ</a:t>
                </a:r>
                <a:r>
                  <a:rPr lang="en-US" sz="2800" dirty="0"/>
                  <a:t>[Fe</a:t>
                </a:r>
                <a:r>
                  <a:rPr lang="en-US" sz="2800" baseline="30000" dirty="0"/>
                  <a:t>2+</a:t>
                </a:r>
                <a:r>
                  <a:rPr lang="en-US" sz="2800" dirty="0"/>
                  <a:t>]  </a:t>
                </a:r>
                <a:endParaRPr lang="en-US" sz="2800" dirty="0"/>
              </a:p>
            </p:txBody>
          </p:sp>
          <p:sp>
            <p:nvSpPr>
              <p:cNvPr id="34" name="Rectangle 13"/>
              <p:cNvSpPr>
                <a:spLocks noChangeArrowheads="1"/>
              </p:cNvSpPr>
              <p:nvPr/>
            </p:nvSpPr>
            <p:spPr bwMode="auto">
              <a:xfrm>
                <a:off x="2584" y="1924"/>
                <a:ext cx="437" cy="330"/>
              </a:xfrm>
              <a:prstGeom prst="rect">
                <a:avLst/>
              </a:prstGeom>
              <a:noFill/>
              <a:ln w="9525" algn="ctr">
                <a:noFill/>
                <a:miter lim="800000"/>
              </a:ln>
            </p:spPr>
            <p:txBody>
              <a:bodyPr>
                <a:spAutoFit/>
              </a:bodyPr>
              <a:lstStyle/>
              <a:p>
                <a:pPr algn="l"/>
                <a:r>
                  <a:rPr lang="el-GR" sz="2800"/>
                  <a:t>Δ</a:t>
                </a:r>
                <a:r>
                  <a:rPr lang="en-US" sz="2800"/>
                  <a:t>t</a:t>
                </a:r>
                <a:endParaRPr lang="en-US" sz="2800"/>
              </a:p>
            </p:txBody>
          </p:sp>
          <p:sp>
            <p:nvSpPr>
              <p:cNvPr id="35" name="Line 14"/>
              <p:cNvSpPr>
                <a:spLocks noChangeShapeType="1"/>
              </p:cNvSpPr>
              <p:nvPr/>
            </p:nvSpPr>
            <p:spPr bwMode="auto">
              <a:xfrm>
                <a:off x="2456" y="1951"/>
                <a:ext cx="572" cy="0"/>
              </a:xfrm>
              <a:prstGeom prst="line">
                <a:avLst/>
              </a:prstGeom>
              <a:noFill/>
              <a:ln w="12700">
                <a:solidFill>
                  <a:schemeClr val="tx1"/>
                </a:solidFill>
                <a:round/>
              </a:ln>
            </p:spPr>
            <p:txBody>
              <a:bodyPr>
                <a:spAutoFit/>
              </a:bodyPr>
              <a:lstStyle/>
              <a:p>
                <a:endParaRPr lang="en-US" sz="2800"/>
              </a:p>
            </p:txBody>
          </p:sp>
          <p:sp>
            <p:nvSpPr>
              <p:cNvPr id="36" name="Text Box 15"/>
              <p:cNvSpPr txBox="1">
                <a:spLocks noChangeArrowheads="1"/>
              </p:cNvSpPr>
              <p:nvPr/>
            </p:nvSpPr>
            <p:spPr bwMode="auto">
              <a:xfrm>
                <a:off x="1941" y="1779"/>
                <a:ext cx="249" cy="330"/>
              </a:xfrm>
              <a:prstGeom prst="rect">
                <a:avLst/>
              </a:prstGeom>
              <a:noFill/>
              <a:ln w="9525" algn="ctr">
                <a:noFill/>
                <a:miter lim="800000"/>
              </a:ln>
            </p:spPr>
            <p:txBody>
              <a:bodyPr wrap="none">
                <a:spAutoFit/>
              </a:bodyPr>
              <a:lstStyle/>
              <a:p>
                <a:pPr algn="l"/>
                <a:r>
                  <a:rPr lang="en-US" sz="2800"/>
                  <a:t>=</a:t>
                </a:r>
                <a:endParaRPr lang="en-US" sz="2800"/>
              </a:p>
            </p:txBody>
          </p:sp>
          <p:sp>
            <p:nvSpPr>
              <p:cNvPr id="37" name="Rectangle 19"/>
              <p:cNvSpPr>
                <a:spLocks noChangeArrowheads="1"/>
              </p:cNvSpPr>
              <p:nvPr/>
            </p:nvSpPr>
            <p:spPr bwMode="auto">
              <a:xfrm>
                <a:off x="2194" y="1649"/>
                <a:ext cx="201" cy="330"/>
              </a:xfrm>
              <a:prstGeom prst="rect">
                <a:avLst/>
              </a:prstGeom>
              <a:noFill/>
              <a:ln w="9525" algn="ctr">
                <a:noFill/>
                <a:miter lim="800000"/>
              </a:ln>
            </p:spPr>
            <p:txBody>
              <a:bodyPr>
                <a:spAutoFit/>
              </a:bodyPr>
              <a:lstStyle/>
              <a:p>
                <a:r>
                  <a:rPr lang="en-US" sz="2800"/>
                  <a:t>1</a:t>
                </a:r>
                <a:endParaRPr lang="en-US" sz="2800"/>
              </a:p>
            </p:txBody>
          </p:sp>
          <p:sp>
            <p:nvSpPr>
              <p:cNvPr id="38" name="Rectangle 20"/>
              <p:cNvSpPr>
                <a:spLocks noChangeArrowheads="1"/>
              </p:cNvSpPr>
              <p:nvPr/>
            </p:nvSpPr>
            <p:spPr bwMode="auto">
              <a:xfrm>
                <a:off x="2179" y="1937"/>
                <a:ext cx="231" cy="330"/>
              </a:xfrm>
              <a:prstGeom prst="rect">
                <a:avLst/>
              </a:prstGeom>
              <a:noFill/>
              <a:ln w="9525" algn="ctr">
                <a:noFill/>
                <a:miter lim="800000"/>
              </a:ln>
            </p:spPr>
            <p:txBody>
              <a:bodyPr>
                <a:spAutoFit/>
              </a:bodyPr>
              <a:lstStyle/>
              <a:p>
                <a:r>
                  <a:rPr lang="en-US" sz="2800"/>
                  <a:t>2</a:t>
                </a:r>
                <a:endParaRPr lang="en-US" sz="2800"/>
              </a:p>
            </p:txBody>
          </p:sp>
          <p:sp>
            <p:nvSpPr>
              <p:cNvPr id="39" name="Line 21"/>
              <p:cNvSpPr>
                <a:spLocks noChangeShapeType="1"/>
              </p:cNvSpPr>
              <p:nvPr/>
            </p:nvSpPr>
            <p:spPr bwMode="auto">
              <a:xfrm>
                <a:off x="2217" y="1951"/>
                <a:ext cx="155" cy="1"/>
              </a:xfrm>
              <a:prstGeom prst="line">
                <a:avLst/>
              </a:prstGeom>
              <a:noFill/>
              <a:ln w="12700">
                <a:solidFill>
                  <a:schemeClr val="tx1"/>
                </a:solidFill>
                <a:round/>
              </a:ln>
            </p:spPr>
            <p:txBody>
              <a:bodyPr>
                <a:spAutoFit/>
              </a:bodyPr>
              <a:lstStyle/>
              <a:p>
                <a:endParaRPr lang="en-US" sz="2800"/>
              </a:p>
            </p:txBody>
          </p:sp>
        </p:grpSp>
        <p:grpSp>
          <p:nvGrpSpPr>
            <p:cNvPr id="24" name="Group 34"/>
            <p:cNvGrpSpPr/>
            <p:nvPr/>
          </p:nvGrpSpPr>
          <p:grpSpPr bwMode="auto">
            <a:xfrm>
              <a:off x="4892676" y="2597150"/>
              <a:ext cx="2570163" cy="981075"/>
              <a:chOff x="3082" y="1636"/>
              <a:chExt cx="1619" cy="618"/>
            </a:xfrm>
          </p:grpSpPr>
          <p:sp>
            <p:nvSpPr>
              <p:cNvPr id="25" name="Text Box 16"/>
              <p:cNvSpPr txBox="1">
                <a:spLocks noChangeArrowheads="1"/>
              </p:cNvSpPr>
              <p:nvPr/>
            </p:nvSpPr>
            <p:spPr bwMode="auto">
              <a:xfrm>
                <a:off x="3695" y="1643"/>
                <a:ext cx="1006" cy="330"/>
              </a:xfrm>
              <a:prstGeom prst="rect">
                <a:avLst/>
              </a:prstGeom>
              <a:noFill/>
              <a:ln w="9525" algn="ctr">
                <a:noFill/>
                <a:miter lim="800000"/>
              </a:ln>
            </p:spPr>
            <p:txBody>
              <a:bodyPr wrap="square">
                <a:spAutoFit/>
              </a:bodyPr>
              <a:lstStyle/>
              <a:p>
                <a:pPr algn="l"/>
                <a:r>
                  <a:rPr lang="el-GR" sz="2800" dirty="0"/>
                  <a:t>Δ</a:t>
                </a:r>
                <a:r>
                  <a:rPr lang="en-US" sz="2800" dirty="0"/>
                  <a:t>[Fe</a:t>
                </a:r>
                <a:r>
                  <a:rPr lang="en-US" sz="2800" baseline="30000" dirty="0"/>
                  <a:t>3+</a:t>
                </a:r>
                <a:r>
                  <a:rPr lang="en-US" sz="2800" dirty="0"/>
                  <a:t>]  </a:t>
                </a:r>
                <a:endParaRPr lang="en-US" sz="2800" dirty="0"/>
              </a:p>
            </p:txBody>
          </p:sp>
          <p:sp>
            <p:nvSpPr>
              <p:cNvPr id="27" name="Rectangle 17"/>
              <p:cNvSpPr>
                <a:spLocks noChangeArrowheads="1"/>
              </p:cNvSpPr>
              <p:nvPr/>
            </p:nvSpPr>
            <p:spPr bwMode="auto">
              <a:xfrm>
                <a:off x="3858" y="1910"/>
                <a:ext cx="437" cy="330"/>
              </a:xfrm>
              <a:prstGeom prst="rect">
                <a:avLst/>
              </a:prstGeom>
              <a:noFill/>
              <a:ln w="9525" algn="ctr">
                <a:noFill/>
                <a:miter lim="800000"/>
              </a:ln>
            </p:spPr>
            <p:txBody>
              <a:bodyPr>
                <a:spAutoFit/>
              </a:bodyPr>
              <a:lstStyle/>
              <a:p>
                <a:pPr algn="l"/>
                <a:r>
                  <a:rPr lang="el-GR" sz="2800"/>
                  <a:t>Δ</a:t>
                </a:r>
                <a:r>
                  <a:rPr lang="en-US" sz="2800"/>
                  <a:t>t</a:t>
                </a:r>
                <a:endParaRPr lang="en-US" sz="2800"/>
              </a:p>
            </p:txBody>
          </p:sp>
          <p:sp>
            <p:nvSpPr>
              <p:cNvPr id="28" name="Line 18"/>
              <p:cNvSpPr>
                <a:spLocks noChangeShapeType="1"/>
              </p:cNvSpPr>
              <p:nvPr/>
            </p:nvSpPr>
            <p:spPr bwMode="auto">
              <a:xfrm>
                <a:off x="3730" y="1937"/>
                <a:ext cx="572" cy="0"/>
              </a:xfrm>
              <a:prstGeom prst="line">
                <a:avLst/>
              </a:prstGeom>
              <a:noFill/>
              <a:ln w="12700">
                <a:solidFill>
                  <a:schemeClr val="tx1"/>
                </a:solidFill>
                <a:round/>
              </a:ln>
            </p:spPr>
            <p:txBody>
              <a:bodyPr>
                <a:spAutoFit/>
              </a:bodyPr>
              <a:lstStyle/>
              <a:p>
                <a:endParaRPr lang="en-US" sz="2800"/>
              </a:p>
            </p:txBody>
          </p:sp>
          <p:sp>
            <p:nvSpPr>
              <p:cNvPr id="29" name="Rectangle 22"/>
              <p:cNvSpPr>
                <a:spLocks noChangeArrowheads="1"/>
              </p:cNvSpPr>
              <p:nvPr/>
            </p:nvSpPr>
            <p:spPr bwMode="auto">
              <a:xfrm>
                <a:off x="3082" y="1769"/>
                <a:ext cx="531" cy="330"/>
              </a:xfrm>
              <a:prstGeom prst="rect">
                <a:avLst/>
              </a:prstGeom>
              <a:noFill/>
              <a:ln w="9525" algn="ctr">
                <a:noFill/>
                <a:miter lim="800000"/>
              </a:ln>
            </p:spPr>
            <p:txBody>
              <a:bodyPr wrap="none">
                <a:spAutoFit/>
              </a:bodyPr>
              <a:lstStyle/>
              <a:p>
                <a:pPr algn="l"/>
                <a:r>
                  <a:rPr lang="en-US" sz="2800"/>
                  <a:t> =  - </a:t>
                </a:r>
                <a:endParaRPr lang="en-US" sz="2800"/>
              </a:p>
            </p:txBody>
          </p:sp>
          <p:sp>
            <p:nvSpPr>
              <p:cNvPr id="30" name="Rectangle 31"/>
              <p:cNvSpPr>
                <a:spLocks noChangeArrowheads="1"/>
              </p:cNvSpPr>
              <p:nvPr/>
            </p:nvSpPr>
            <p:spPr bwMode="auto">
              <a:xfrm>
                <a:off x="3512" y="1636"/>
                <a:ext cx="201" cy="330"/>
              </a:xfrm>
              <a:prstGeom prst="rect">
                <a:avLst/>
              </a:prstGeom>
              <a:noFill/>
              <a:ln w="9525" algn="ctr">
                <a:noFill/>
                <a:miter lim="800000"/>
              </a:ln>
            </p:spPr>
            <p:txBody>
              <a:bodyPr>
                <a:spAutoFit/>
              </a:bodyPr>
              <a:lstStyle/>
              <a:p>
                <a:r>
                  <a:rPr lang="en-US" sz="2800"/>
                  <a:t>1</a:t>
                </a:r>
                <a:endParaRPr lang="en-US" sz="2800"/>
              </a:p>
            </p:txBody>
          </p:sp>
          <p:sp>
            <p:nvSpPr>
              <p:cNvPr id="31" name="Rectangle 32"/>
              <p:cNvSpPr>
                <a:spLocks noChangeArrowheads="1"/>
              </p:cNvSpPr>
              <p:nvPr/>
            </p:nvSpPr>
            <p:spPr bwMode="auto">
              <a:xfrm>
                <a:off x="3497" y="1924"/>
                <a:ext cx="231" cy="330"/>
              </a:xfrm>
              <a:prstGeom prst="rect">
                <a:avLst/>
              </a:prstGeom>
              <a:noFill/>
              <a:ln w="9525" algn="ctr">
                <a:noFill/>
                <a:miter lim="800000"/>
              </a:ln>
            </p:spPr>
            <p:txBody>
              <a:bodyPr>
                <a:spAutoFit/>
              </a:bodyPr>
              <a:lstStyle/>
              <a:p>
                <a:r>
                  <a:rPr lang="en-US" sz="2800"/>
                  <a:t>2</a:t>
                </a:r>
                <a:endParaRPr lang="en-US" sz="2800"/>
              </a:p>
            </p:txBody>
          </p:sp>
          <p:sp>
            <p:nvSpPr>
              <p:cNvPr id="32" name="Line 33"/>
              <p:cNvSpPr>
                <a:spLocks noChangeShapeType="1"/>
              </p:cNvSpPr>
              <p:nvPr/>
            </p:nvSpPr>
            <p:spPr bwMode="auto">
              <a:xfrm>
                <a:off x="3535" y="1938"/>
                <a:ext cx="155" cy="1"/>
              </a:xfrm>
              <a:prstGeom prst="line">
                <a:avLst/>
              </a:prstGeom>
              <a:noFill/>
              <a:ln w="12700">
                <a:solidFill>
                  <a:schemeClr val="tx1"/>
                </a:solidFill>
                <a:round/>
              </a:ln>
            </p:spPr>
            <p:txBody>
              <a:bodyPr>
                <a:spAutoFit/>
              </a:bodyPr>
              <a:lstStyle/>
              <a:p>
                <a:endParaRPr lang="en-US" sz="2800"/>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452928"/>
            <a:ext cx="8534400" cy="4779472"/>
          </a:xfrm>
        </p:spPr>
        <p:txBody>
          <a:bodyPr>
            <a:noAutofit/>
          </a:bodyPr>
          <a:lstStyle/>
          <a:p>
            <a:pPr>
              <a:buFont typeface="Arial" panose="020B0604020202020204"/>
              <a:buChar char="•"/>
            </a:pPr>
            <a:r>
              <a:rPr lang="en-US" altLang="zh-CN" sz="2400" b="0" dirty="0"/>
              <a:t>The term </a:t>
            </a:r>
            <a:r>
              <a:rPr lang="en-US" altLang="zh-CN" sz="2400" dirty="0">
                <a:solidFill>
                  <a:srgbClr val="FF0000"/>
                </a:solidFill>
              </a:rPr>
              <a:t>molecularity</a:t>
            </a:r>
            <a:r>
              <a:rPr lang="en-US" altLang="zh-CN" sz="2400" b="0" dirty="0"/>
              <a:t> is used in reference to an </a:t>
            </a:r>
            <a:r>
              <a:rPr lang="en-US" altLang="zh-CN" sz="2400" dirty="0">
                <a:solidFill>
                  <a:srgbClr val="FF0000"/>
                </a:solidFill>
              </a:rPr>
              <a:t>elementary step</a:t>
            </a:r>
            <a:r>
              <a:rPr lang="en-US" altLang="zh-CN" sz="2400" b="0" dirty="0"/>
              <a:t> to indicate the number of reactant species involved. So </a:t>
            </a:r>
            <a:r>
              <a:rPr lang="en-US" altLang="zh-CN" sz="2400" dirty="0">
                <a:solidFill>
                  <a:srgbClr val="FF0000"/>
                </a:solidFill>
              </a:rPr>
              <a:t>unimolecular</a:t>
            </a:r>
            <a:r>
              <a:rPr lang="en-US" altLang="zh-CN" sz="2400" b="0" dirty="0"/>
              <a:t> refers to an elementary step that involves a single reactant particle, </a:t>
            </a:r>
            <a:r>
              <a:rPr lang="en-US" altLang="zh-CN" sz="2400" dirty="0">
                <a:solidFill>
                  <a:srgbClr val="FF0000"/>
                </a:solidFill>
              </a:rPr>
              <a:t>bimolecular</a:t>
            </a:r>
            <a:r>
              <a:rPr lang="en-US" altLang="zh-CN" sz="2400" b="0" dirty="0"/>
              <a:t> refers to an elementary step with two reactant particles.</a:t>
            </a:r>
            <a:endParaRPr lang="en-US" altLang="zh-CN" sz="2400" b="0" dirty="0"/>
          </a:p>
          <a:p>
            <a:pPr>
              <a:buFont typeface="Arial" panose="020B0604020202020204"/>
              <a:buChar char="•"/>
            </a:pPr>
            <a:r>
              <a:rPr lang="en-US" altLang="zh-CN" sz="2400" b="0" dirty="0"/>
              <a:t>In the NO</a:t>
            </a:r>
            <a:r>
              <a:rPr lang="en-US" altLang="zh-CN" sz="2400" b="0" baseline="-25000" dirty="0"/>
              <a:t>2</a:t>
            </a:r>
            <a:r>
              <a:rPr lang="en-US" altLang="zh-CN" sz="2400" b="0" dirty="0"/>
              <a:t> + CO reaction above, both the elementary steps are bimolecular.</a:t>
            </a:r>
            <a:endParaRPr lang="en-US" altLang="zh-CN" sz="2400" b="0" dirty="0"/>
          </a:p>
          <a:p>
            <a:pPr>
              <a:buFont typeface="Arial" panose="020B0604020202020204"/>
              <a:buChar char="•"/>
            </a:pPr>
            <a:r>
              <a:rPr lang="en-US" altLang="zh-CN" sz="2400" b="0" dirty="0"/>
              <a:t>Because of collision theory, and the extremely low probability of more than two particles colliding at the same time with sufficient energy and in the correct orientation, </a:t>
            </a:r>
            <a:r>
              <a:rPr lang="en-US" altLang="zh-CN" sz="2400" b="0" dirty="0">
                <a:solidFill>
                  <a:schemeClr val="tx1"/>
                </a:solidFill>
              </a:rPr>
              <a:t>termolecular</a:t>
            </a:r>
            <a:r>
              <a:rPr lang="en-US" altLang="zh-CN" sz="2400" b="0" dirty="0">
                <a:solidFill>
                  <a:schemeClr val="tx1"/>
                </a:solidFill>
              </a:rPr>
              <a:t> reactions (those that involve three reactant particles) are rare</a:t>
            </a:r>
            <a:r>
              <a:rPr lang="en-US" altLang="zh-CN" sz="2400" b="0" dirty="0"/>
              <a:t>.</a:t>
            </a:r>
            <a:endParaRPr lang="zh-CN" altLang="en-US" sz="2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fundamental process </a:t>
            </a:r>
            <a:endParaRPr lang="en-US" dirty="0"/>
          </a:p>
        </p:txBody>
      </p:sp>
      <p:sp>
        <p:nvSpPr>
          <p:cNvPr id="3" name="TextBox 2"/>
          <p:cNvSpPr txBox="1"/>
          <p:nvPr/>
        </p:nvSpPr>
        <p:spPr>
          <a:xfrm>
            <a:off x="861299" y="875959"/>
            <a:ext cx="6551192" cy="461665"/>
          </a:xfrm>
          <a:prstGeom prst="rect">
            <a:avLst/>
          </a:prstGeom>
          <a:noFill/>
        </p:spPr>
        <p:txBody>
          <a:bodyPr wrap="none" rtlCol="0">
            <a:spAutoFit/>
          </a:bodyPr>
          <a:lstStyle/>
          <a:p>
            <a:r>
              <a:rPr lang="en-US" sz="2400" dirty="0"/>
              <a:t>that can occur to bring about a chemical reaction</a:t>
            </a:r>
            <a:endParaRPr lang="en-US" sz="2400" dirty="0"/>
          </a:p>
        </p:txBody>
      </p:sp>
      <p:pic>
        <p:nvPicPr>
          <p:cNvPr id="4" name="Picture 3" descr="16-10.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866900"/>
            <a:ext cx="9144000" cy="3121214"/>
          </a:xfrm>
          <a:prstGeom prst="rect">
            <a:avLst/>
          </a:prstGeom>
        </p:spPr>
      </p:pic>
      <p:sp>
        <p:nvSpPr>
          <p:cNvPr id="5" name="TextBox 4"/>
          <p:cNvSpPr txBox="1"/>
          <p:nvPr/>
        </p:nvSpPr>
        <p:spPr>
          <a:xfrm>
            <a:off x="218974" y="5270330"/>
            <a:ext cx="8642184" cy="707886"/>
          </a:xfrm>
          <a:prstGeom prst="rect">
            <a:avLst/>
          </a:prstGeom>
          <a:solidFill>
            <a:schemeClr val="accent3">
              <a:lumMod val="40000"/>
              <a:lumOff val="60000"/>
            </a:schemeClr>
          </a:solidFill>
        </p:spPr>
        <p:txBody>
          <a:bodyPr wrap="square" rtlCol="0">
            <a:spAutoFit/>
          </a:bodyPr>
          <a:lstStyle/>
          <a:p>
            <a:r>
              <a:rPr lang="en-US" sz="2000" dirty="0"/>
              <a:t>Whether a particular reaction step is </a:t>
            </a:r>
            <a:r>
              <a:rPr lang="en-US" sz="2000" dirty="0" err="1"/>
              <a:t>uni</a:t>
            </a:r>
            <a:r>
              <a:rPr lang="en-US" sz="2000" dirty="0"/>
              <a:t>- or bi-molecular, is known as the </a:t>
            </a:r>
            <a:r>
              <a:rPr lang="en-US" sz="2000" b="1" dirty="0"/>
              <a:t>molecularity</a:t>
            </a:r>
            <a:r>
              <a:rPr lang="en-US" sz="2000" dirty="0"/>
              <a:t> of that reaction step.</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2960" y="203200"/>
            <a:ext cx="7520940" cy="863600"/>
          </a:xfrm>
        </p:spPr>
        <p:txBody>
          <a:bodyPr/>
          <a:lstStyle/>
          <a:p>
            <a:r>
              <a:rPr lang="en-US" altLang="zh-CN" dirty="0"/>
              <a:t>The rate-determining step is the slowest step in the reaction mechanism</a:t>
            </a:r>
            <a:endParaRPr lang="zh-CN" altLang="en-US" dirty="0"/>
          </a:p>
        </p:txBody>
      </p:sp>
      <p:sp>
        <p:nvSpPr>
          <p:cNvPr id="3" name="内容占位符 2"/>
          <p:cNvSpPr>
            <a:spLocks noGrp="1"/>
          </p:cNvSpPr>
          <p:nvPr>
            <p:ph idx="1"/>
          </p:nvPr>
        </p:nvSpPr>
        <p:spPr>
          <a:xfrm>
            <a:off x="822960" y="1392728"/>
            <a:ext cx="7520940" cy="4703272"/>
          </a:xfrm>
        </p:spPr>
        <p:txBody>
          <a:bodyPr>
            <a:noAutofit/>
          </a:bodyPr>
          <a:lstStyle/>
          <a:p>
            <a:pPr>
              <a:buFont typeface="Arial" panose="020B0604020202020204"/>
              <a:buChar char="•"/>
            </a:pPr>
            <a:r>
              <a:rPr lang="en-US" altLang="zh-CN" sz="2400" b="0" dirty="0"/>
              <a:t>In chemical reactions that involve several steps, </a:t>
            </a:r>
            <a:r>
              <a:rPr lang="en-US" altLang="zh-CN" sz="2400" dirty="0">
                <a:solidFill>
                  <a:srgbClr val="FF0000"/>
                </a:solidFill>
              </a:rPr>
              <a:t>the overall rate of reaction is determined by the slowest step in the sequence. </a:t>
            </a:r>
            <a:endParaRPr lang="en-US" altLang="zh-CN" sz="2400" dirty="0">
              <a:solidFill>
                <a:srgbClr val="FF0000"/>
              </a:solidFill>
            </a:endParaRPr>
          </a:p>
          <a:p>
            <a:pPr>
              <a:buFont typeface="Arial" panose="020B0604020202020204"/>
              <a:buChar char="•"/>
            </a:pPr>
            <a:r>
              <a:rPr lang="en-US" altLang="zh-CN" sz="2400" b="0" dirty="0"/>
              <a:t>This is therefore called the </a:t>
            </a:r>
            <a:r>
              <a:rPr lang="en-US" altLang="zh-CN" sz="2400" dirty="0">
                <a:solidFill>
                  <a:srgbClr val="FF0000"/>
                </a:solidFill>
              </a:rPr>
              <a:t>rate-determining step</a:t>
            </a:r>
            <a:r>
              <a:rPr lang="en-US" altLang="zh-CN" sz="2400" b="0" dirty="0"/>
              <a:t>. </a:t>
            </a:r>
            <a:endParaRPr lang="en-US" altLang="zh-CN" sz="2400" b="0" dirty="0"/>
          </a:p>
          <a:p>
            <a:pPr>
              <a:buFont typeface="Arial" panose="020B0604020202020204"/>
              <a:buChar char="•"/>
            </a:pPr>
            <a:r>
              <a:rPr lang="en-US" altLang="zh-CN" sz="2400" b="0" dirty="0"/>
              <a:t>Products of the reaction can only appear as fast as the products of this elementary step.</a:t>
            </a:r>
            <a:endParaRPr lang="en-US" altLang="zh-CN" sz="2400" b="0" dirty="0"/>
          </a:p>
          <a:p>
            <a:pPr>
              <a:buFont typeface="Arial" panose="020B0604020202020204"/>
              <a:buChar char="•"/>
            </a:pPr>
            <a:r>
              <a:rPr lang="en-US" altLang="zh-CN" sz="2400" b="0" dirty="0"/>
              <a:t>So </a:t>
            </a:r>
            <a:r>
              <a:rPr lang="en-US" altLang="zh-CN" sz="2400" dirty="0">
                <a:solidFill>
                  <a:srgbClr val="FF0000"/>
                </a:solidFill>
              </a:rPr>
              <a:t>the rate-determining step determines the overall rate of the reaction</a:t>
            </a:r>
            <a:r>
              <a:rPr lang="en-US" altLang="zh-CN" sz="2400" b="0" dirty="0"/>
              <a:t>.</a:t>
            </a:r>
            <a:endParaRPr lang="zh-CN" altLang="en-US" sz="2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774087" y="367546"/>
            <a:ext cx="6515713" cy="6086432"/>
          </a:xfrm>
          <a:prstGeom prst="rect">
            <a:avLst/>
          </a:prstGeom>
        </p:spPr>
      </p:pic>
      <p:pic>
        <p:nvPicPr>
          <p:cNvPr id="3" name="图片 2"/>
          <p:cNvPicPr>
            <a:picLocks noChangeAspect="1"/>
          </p:cNvPicPr>
          <p:nvPr/>
        </p:nvPicPr>
        <p:blipFill>
          <a:blip r:embed="rId2">
            <a:lum bright="-20000" contrast="40000"/>
          </a:blip>
          <a:stretch>
            <a:fillRect/>
          </a:stretch>
        </p:blipFill>
        <p:spPr>
          <a:xfrm>
            <a:off x="6076100" y="2120677"/>
            <a:ext cx="3067900" cy="1111361"/>
          </a:xfrm>
          <a:prstGeom prst="rect">
            <a:avLst/>
          </a:prstGeom>
        </p:spPr>
      </p:pic>
      <p:sp>
        <p:nvSpPr>
          <p:cNvPr id="4" name="矩形 3"/>
          <p:cNvSpPr/>
          <p:nvPr/>
        </p:nvSpPr>
        <p:spPr>
          <a:xfrm>
            <a:off x="3456940" y="2975610"/>
            <a:ext cx="85090" cy="2209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custDataLst>
              <p:tags r:id="rId3"/>
            </p:custDataLst>
          </p:nvPr>
        </p:nvSpPr>
        <p:spPr>
          <a:xfrm>
            <a:off x="3599180" y="2975610"/>
            <a:ext cx="85090" cy="2209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79400" y="313228"/>
            <a:ext cx="8686800" cy="4639772"/>
          </a:xfrm>
        </p:spPr>
        <p:txBody>
          <a:bodyPr>
            <a:noAutofit/>
          </a:bodyPr>
          <a:lstStyle/>
          <a:p>
            <a:pPr>
              <a:buFont typeface="Arial" panose="020B0604020202020204"/>
              <a:buChar char="•"/>
            </a:pPr>
            <a:r>
              <a:rPr lang="en-US" altLang="zh-CN" sz="2400" b="0" dirty="0"/>
              <a:t>The two maxima represent the </a:t>
            </a:r>
            <a:r>
              <a:rPr lang="en-US" altLang="zh-CN" sz="2400" dirty="0">
                <a:solidFill>
                  <a:srgbClr val="FF0000"/>
                </a:solidFill>
              </a:rPr>
              <a:t>transition states</a:t>
            </a:r>
            <a:r>
              <a:rPr lang="en-US" altLang="zh-CN" sz="2400" b="0" dirty="0"/>
              <a:t> and the minimum between them represents the </a:t>
            </a:r>
            <a:r>
              <a:rPr lang="en-US" altLang="zh-CN" sz="2400" dirty="0">
                <a:solidFill>
                  <a:srgbClr val="FF0000"/>
                </a:solidFill>
              </a:rPr>
              <a:t>intermediate species </a:t>
            </a:r>
            <a:r>
              <a:rPr lang="en-US" altLang="zh-CN" sz="2400" b="0" dirty="0"/>
              <a:t>present after the first step. </a:t>
            </a:r>
            <a:endParaRPr lang="en-US" altLang="zh-CN" sz="2400" b="0" dirty="0"/>
          </a:p>
          <a:p>
            <a:pPr>
              <a:buFont typeface="Arial" panose="020B0604020202020204"/>
              <a:buChar char="•"/>
            </a:pPr>
            <a:r>
              <a:rPr lang="en-US" altLang="zh-CN" sz="2400" b="0" dirty="0"/>
              <a:t>In this example, the energy of the transition state of the  first step is higher than that of the second step, so the first step will be the slowest step and will determine the rate of the reaction. </a:t>
            </a:r>
            <a:endParaRPr lang="en-US" altLang="zh-CN" sz="2400" b="0" dirty="0"/>
          </a:p>
          <a:p>
            <a:pPr>
              <a:buFont typeface="Arial" panose="020B0604020202020204"/>
              <a:buChar char="•"/>
            </a:pPr>
            <a:r>
              <a:rPr lang="en-US" altLang="zh-CN" sz="2400" dirty="0">
                <a:solidFill>
                  <a:srgbClr val="FF0000"/>
                </a:solidFill>
              </a:rPr>
              <a:t>The activation energy for the overall reaction is equal to the activation energy of this rate-determining step. </a:t>
            </a:r>
            <a:endParaRPr lang="en-US" altLang="zh-CN" sz="2400" dirty="0">
              <a:solidFill>
                <a:srgbClr val="FF0000"/>
              </a:solidFill>
            </a:endParaRPr>
          </a:p>
          <a:p>
            <a:pPr>
              <a:buFont typeface="Arial" panose="020B0604020202020204"/>
              <a:buChar char="•"/>
            </a:pPr>
            <a:r>
              <a:rPr lang="en-US" altLang="zh-CN" sz="2400" dirty="0">
                <a:solidFill>
                  <a:srgbClr val="FF0000"/>
                </a:solidFill>
              </a:rPr>
              <a:t>Catalysts usually alter the reaction mechanism by providing an alternate pathway for the rate-determining step that has a lower activation energy.</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a:t>Intermediates V.s. transition states</a:t>
            </a:r>
            <a:endParaRPr lang="en-US" dirty="0"/>
          </a:p>
        </p:txBody>
      </p:sp>
      <p:pic>
        <p:nvPicPr>
          <p:cNvPr id="4" name="Picture 3" descr="16-16.png"/>
          <p:cNvPicPr>
            <a:picLocks noChangeAspect="1"/>
          </p:cNvPicPr>
          <p:nvPr/>
        </p:nvPicPr>
        <p:blipFill rotWithShape="1">
          <a:blip r:embed="rId1">
            <a:extLst>
              <a:ext uri="{28A0092B-C50C-407E-A947-70E740481C1C}">
                <a14:useLocalDpi xmlns:a14="http://schemas.microsoft.com/office/drawing/2010/main" val="0"/>
              </a:ext>
            </a:extLst>
          </a:blip>
          <a:srcRect b="21345"/>
          <a:stretch>
            <a:fillRect/>
          </a:stretch>
        </p:blipFill>
        <p:spPr>
          <a:xfrm>
            <a:off x="1624272" y="1063810"/>
            <a:ext cx="5168734" cy="2656541"/>
          </a:xfrm>
          <a:prstGeom prst="rect">
            <a:avLst/>
          </a:prstGeom>
        </p:spPr>
      </p:pic>
      <p:pic>
        <p:nvPicPr>
          <p:cNvPr id="5" name="Picture 4" descr="16-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842" y="3928404"/>
            <a:ext cx="6998000" cy="2792131"/>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6550" y="0"/>
            <a:ext cx="8216900" cy="1158240"/>
          </a:xfrm>
        </p:spPr>
        <p:txBody>
          <a:bodyPr/>
          <a:lstStyle/>
          <a:p>
            <a:r>
              <a:rPr lang="en-US" altLang="zh-CN" dirty="0"/>
              <a:t>The rate expression for an overall reaction is determined by the reaction mechanism</a:t>
            </a:r>
            <a:endParaRPr lang="zh-CN" altLang="en-US" dirty="0"/>
          </a:p>
        </p:txBody>
      </p:sp>
      <p:sp>
        <p:nvSpPr>
          <p:cNvPr id="3" name="内容占位符 2"/>
          <p:cNvSpPr>
            <a:spLocks noGrp="1"/>
          </p:cNvSpPr>
          <p:nvPr>
            <p:ph idx="1"/>
          </p:nvPr>
        </p:nvSpPr>
        <p:spPr>
          <a:xfrm>
            <a:off x="110835" y="1158240"/>
            <a:ext cx="8950037" cy="4261377"/>
          </a:xfrm>
        </p:spPr>
        <p:txBody>
          <a:bodyPr>
            <a:noAutofit/>
          </a:bodyPr>
          <a:lstStyle/>
          <a:p>
            <a:pPr>
              <a:buFont typeface="Arial" panose="020B0604020202020204"/>
              <a:buChar char="•"/>
            </a:pPr>
            <a:r>
              <a:rPr lang="en-US" altLang="zh-CN" sz="2400" b="0" dirty="0"/>
              <a:t>As the rate of reaction depends on the rate of the rate-determining step, it follows that </a:t>
            </a:r>
            <a:r>
              <a:rPr lang="en-US" altLang="zh-CN" sz="2400" dirty="0">
                <a:solidFill>
                  <a:srgbClr val="FF0000"/>
                </a:solidFill>
              </a:rPr>
              <a:t>the rate expression for the overall reaction must depend on the rate law for the rate-determining step</a:t>
            </a:r>
            <a:r>
              <a:rPr lang="en-US" altLang="zh-CN" sz="2400" b="0" dirty="0"/>
              <a:t>. </a:t>
            </a:r>
            <a:endParaRPr lang="en-US" altLang="zh-CN" sz="2400" b="0" dirty="0"/>
          </a:p>
          <a:p>
            <a:pPr>
              <a:buFont typeface="Arial" panose="020B0604020202020204"/>
              <a:buChar char="•"/>
            </a:pPr>
            <a:r>
              <a:rPr lang="en-US" altLang="zh-CN" sz="2400" b="0" dirty="0"/>
              <a:t>Because the rate-determining step is an elementary step, a single molecular event, its rate law comes directly from its molecularity. </a:t>
            </a:r>
            <a:endParaRPr lang="en-US" altLang="zh-CN" sz="2400" b="0" dirty="0"/>
          </a:p>
          <a:p>
            <a:pPr>
              <a:buFont typeface="Arial" panose="020B0604020202020204"/>
              <a:buChar char="•"/>
            </a:pPr>
            <a:r>
              <a:rPr lang="en-US" altLang="zh-CN" sz="2400" b="0" dirty="0"/>
              <a:t>Collision theory informs us that the concentration of each reactant in the rate-determining step must appear in the rate law for that step, raised to the power of its stoichiometric coefficient in the equation.</a:t>
            </a:r>
            <a:endParaRPr lang="en-US" altLang="zh-CN" sz="2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22960" y="1117601"/>
            <a:ext cx="7520940" cy="901700"/>
          </a:xfrm>
        </p:spPr>
        <p:txBody>
          <a:bodyPr/>
          <a:lstStyle/>
          <a:p>
            <a:pPr lvl="0">
              <a:buFont typeface="Arial" panose="020B0604020202020204"/>
              <a:buChar char="•"/>
            </a:pPr>
            <a:r>
              <a:rPr lang="en-US" altLang="zh-CN" sz="2400" b="0" dirty="0">
                <a:solidFill>
                  <a:srgbClr val="000000"/>
                </a:solidFill>
              </a:rPr>
              <a:t>The table below shows the relationship between equations for elementary steps and their rate laws.</a:t>
            </a:r>
            <a:endParaRPr lang="zh-CN" altLang="en-US" sz="2400" b="0" dirty="0">
              <a:solidFill>
                <a:srgbClr val="000000"/>
              </a:solidFill>
            </a:endParaRPr>
          </a:p>
        </p:txBody>
      </p:sp>
      <p:pic>
        <p:nvPicPr>
          <p:cNvPr id="4" name="图片 3"/>
          <p:cNvPicPr>
            <a:picLocks noChangeAspect="1"/>
          </p:cNvPicPr>
          <p:nvPr/>
        </p:nvPicPr>
        <p:blipFill>
          <a:blip r:embed="rId1">
            <a:lum bright="-20000" contrast="40000"/>
          </a:blip>
          <a:stretch>
            <a:fillRect/>
          </a:stretch>
        </p:blipFill>
        <p:spPr>
          <a:xfrm>
            <a:off x="315294" y="2247900"/>
            <a:ext cx="8536271" cy="18927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Practice:</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329270" y="1047401"/>
            <a:ext cx="8485459" cy="2832797"/>
          </a:xfrm>
          <a:prstGeom prst="rect">
            <a:avLst/>
          </a:prstGeom>
        </p:spPr>
      </p:pic>
      <p:pic>
        <p:nvPicPr>
          <p:cNvPr id="5" name="图片 4"/>
          <p:cNvPicPr>
            <a:picLocks noChangeAspect="1"/>
          </p:cNvPicPr>
          <p:nvPr/>
        </p:nvPicPr>
        <p:blipFill>
          <a:blip r:embed="rId2">
            <a:lum bright="-20000" contrast="40000"/>
          </a:blip>
          <a:stretch>
            <a:fillRect/>
          </a:stretch>
        </p:blipFill>
        <p:spPr>
          <a:xfrm>
            <a:off x="416917" y="4482887"/>
            <a:ext cx="8333026" cy="1727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49300" y="630729"/>
            <a:ext cx="7520940" cy="1997874"/>
          </a:xfrm>
        </p:spPr>
        <p:txBody>
          <a:bodyPr>
            <a:normAutofit/>
          </a:bodyPr>
          <a:lstStyle/>
          <a:p>
            <a:pPr>
              <a:buFont typeface="Arial" panose="020B0604020202020204"/>
              <a:buChar char="•"/>
            </a:pPr>
            <a:r>
              <a:rPr lang="en-US" altLang="zh-CN" sz="2400" b="0" dirty="0">
                <a:solidFill>
                  <a:srgbClr val="000000"/>
                </a:solidFill>
              </a:rPr>
              <a:t>When the rate-determining step is not the first step in the mechanism, it is a bit more complicated as in this case its reactant concentrations will depend on an earlier step, so this must also be taken into account.</a:t>
            </a:r>
            <a:endParaRPr lang="en-US" altLang="zh-CN" sz="2400" b="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PP_MARK_KEY" val="92844f0f-8635-4d93-8abf-8041776fa3e7"/>
  <p:tag name="COMMONDATA" val="eyJoZGlkIjoiZDY0NzJhMjVlNjIxMjNiNmIyMGM0ZjAyZTVmMGU4NWIifQ=="/>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themeOverride>
</file>

<file path=docProps/app.xml><?xml version="1.0" encoding="utf-8"?>
<Properties xmlns="http://schemas.openxmlformats.org/officeDocument/2006/extended-properties" xmlns:vt="http://schemas.openxmlformats.org/officeDocument/2006/docPropsVTypes">
  <TotalTime>0</TotalTime>
  <Words>16336</Words>
  <Application>WPS 演示</Application>
  <PresentationFormat>全屏显示(4:3)</PresentationFormat>
  <Paragraphs>461</Paragraphs>
  <Slides>123</Slides>
  <Notes>4</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123</vt:i4>
      </vt:variant>
    </vt:vector>
  </HeadingPairs>
  <TitlesOfParts>
    <vt:vector size="143" baseType="lpstr">
      <vt:lpstr>Arial</vt:lpstr>
      <vt:lpstr>宋体</vt:lpstr>
      <vt:lpstr>Wingdings</vt:lpstr>
      <vt:lpstr>Tunga</vt:lpstr>
      <vt:lpstr>Euphorigenic</vt:lpstr>
      <vt:lpstr>Times New Roman</vt:lpstr>
      <vt:lpstr>Franklin Gothic Book</vt:lpstr>
      <vt:lpstr>Franklin Gothic Medium</vt:lpstr>
      <vt:lpstr>微软雅黑</vt:lpstr>
      <vt:lpstr>Arial Unicode MS</vt:lpstr>
      <vt:lpstr>华文隶书</vt:lpstr>
      <vt:lpstr>Calibri</vt:lpstr>
      <vt:lpstr>New York</vt:lpstr>
      <vt:lpstr>Arial</vt:lpstr>
      <vt:lpstr>Symbol</vt:lpstr>
      <vt:lpstr>New York</vt:lpstr>
      <vt:lpstr>Wingdings</vt:lpstr>
      <vt:lpstr>Wingdings</vt:lpstr>
      <vt:lpstr>Aharoni</vt:lpstr>
      <vt:lpstr>Angles</vt:lpstr>
      <vt:lpstr>Chapter 8 Chemical Kinetics</vt:lpstr>
      <vt:lpstr>8.1 Collision theory and rates of reaction</vt:lpstr>
      <vt:lpstr>PowerPoint 演示文稿</vt:lpstr>
      <vt:lpstr>PowerPoint 演示文稿</vt:lpstr>
      <vt:lpstr>PowerPoint 演示文稿</vt:lpstr>
      <vt:lpstr>PowerPoint 演示文稿</vt:lpstr>
      <vt:lpstr>PowerPoint 演示文稿</vt:lpstr>
      <vt:lpstr>PowerPoint 演示文稿</vt:lpstr>
      <vt:lpstr>Practice</vt:lpstr>
      <vt:lpstr>Measuring the rate</vt:lpstr>
      <vt:lpstr>PowerPoint 演示文稿</vt:lpstr>
      <vt:lpstr>PowerPoint 演示文稿</vt:lpstr>
      <vt:lpstr>PowerPoint 演示文稿</vt:lpstr>
      <vt:lpstr>1. Change in volume of gas produced</vt:lpstr>
      <vt:lpstr>PowerPoint 演示文稿</vt:lpstr>
      <vt:lpstr>PowerPoint 演示文稿</vt:lpstr>
      <vt:lpstr>2. Change in mass</vt:lpstr>
      <vt:lpstr>3. Change in transmission of light: colorimetry/spectrophotometry</vt:lpstr>
      <vt:lpstr>PowerPoint 演示文稿</vt:lpstr>
      <vt:lpstr>PowerPoint 演示文稿</vt:lpstr>
      <vt:lpstr>4. Change in concentration measured using titration</vt:lpstr>
      <vt:lpstr>PowerPoint 演示文稿</vt:lpstr>
      <vt:lpstr>PowerPoint 演示文稿</vt:lpstr>
      <vt:lpstr>5. Change in concentration measured using conductivity</vt:lpstr>
      <vt:lpstr>6. Non-continuous methods of detecting change during a reaction: ‘clock reactions’</vt:lpstr>
      <vt:lpstr>PowerPoint 演示文稿</vt:lpstr>
      <vt:lpstr>PowerPoint 演示文稿</vt:lpstr>
      <vt:lpstr>Other Clock reactions</vt:lpstr>
      <vt:lpstr>PowerPoint 演示文稿</vt:lpstr>
      <vt:lpstr>PowerPoint 演示文稿</vt:lpstr>
      <vt:lpstr>PowerPoint 演示文稿</vt:lpstr>
      <vt:lpstr>PowerPoint 演示文稿</vt:lpstr>
      <vt:lpstr>PowerPoint 演示文稿</vt:lpstr>
      <vt:lpstr>Collision-Steric factor</vt:lpstr>
      <vt:lpstr>Collision-Steric factor</vt:lpstr>
      <vt:lpstr>Collision-energetic factor</vt:lpstr>
      <vt:lpstr>Collision-energetic factor</vt:lpstr>
      <vt:lpstr>Collision theory</vt:lpstr>
      <vt:lpstr>Factors affecting reaction rate</vt:lpstr>
      <vt:lpstr>Effect of Concentration/pressure</vt:lpstr>
      <vt:lpstr>PowerPoint 演示文稿</vt:lpstr>
      <vt:lpstr>Effect of surface area</vt:lpstr>
      <vt:lpstr>PowerPoint 演示文稿</vt:lpstr>
      <vt:lpstr>Effect of surface area</vt:lpstr>
      <vt:lpstr>Effect of temperature</vt:lpstr>
      <vt:lpstr>Effect of temperature</vt:lpstr>
      <vt:lpstr>PowerPoint 演示文稿</vt:lpstr>
      <vt:lpstr>PowerPoint 演示文稿</vt:lpstr>
      <vt:lpstr>Effect of temperature</vt:lpstr>
      <vt:lpstr>Effect of temperature</vt:lpstr>
      <vt:lpstr>Effect of Catalyst</vt:lpstr>
      <vt:lpstr>Effect of Catalyst</vt:lpstr>
      <vt:lpstr>Effect of Catalyst</vt:lpstr>
      <vt:lpstr>PowerPoint 演示文稿</vt:lpstr>
      <vt:lpstr>Effect of Catalyst</vt:lpstr>
      <vt:lpstr>Effect of Temperature &amp; Catalyst</vt:lpstr>
      <vt:lpstr>Importance of Catalyst in Industry</vt:lpstr>
      <vt:lpstr>Biological Catalysts – Enzymes</vt:lpstr>
      <vt:lpstr>The importance of Catalysis in green chemistry</vt:lpstr>
      <vt:lpstr>Effect of Light</vt:lpstr>
      <vt:lpstr>Effect of Light</vt:lpstr>
      <vt:lpstr>PowerPoint 演示文稿</vt:lpstr>
      <vt:lpstr>PowerPoint 演示文稿</vt:lpstr>
      <vt:lpstr>PowerPoint 演示文稿</vt:lpstr>
      <vt:lpstr>8.2 Rate expression and reaction mechanism (Higher Level)</vt:lpstr>
      <vt:lpstr>PowerPoint 演示文稿</vt:lpstr>
      <vt:lpstr>PowerPoint 演示文稿</vt:lpstr>
      <vt:lpstr>Determining the order of reactions</vt:lpstr>
      <vt:lpstr>PowerPoint 演示文稿</vt:lpstr>
      <vt:lpstr>PowerPoint 演示文稿</vt:lpstr>
      <vt:lpstr>Unit of rate constant</vt:lpstr>
      <vt:lpstr>Zero order reaction</vt:lpstr>
      <vt:lpstr>First order reaction</vt:lpstr>
      <vt:lpstr>Second order reaction</vt:lpstr>
      <vt:lpstr>PowerPoint 演示文稿</vt:lpstr>
      <vt:lpstr>Half-life</vt:lpstr>
      <vt:lpstr>PowerPoint 演示文稿</vt:lpstr>
      <vt:lpstr>PowerPoint 演示文稿</vt:lpstr>
      <vt:lpstr>PowerPoint 演示文稿</vt:lpstr>
      <vt:lpstr>PowerPoint 演示文稿</vt:lpstr>
      <vt:lpstr>Half-life</vt:lpstr>
      <vt:lpstr>PowerPoint 演示文稿</vt:lpstr>
      <vt:lpstr>PowerPoint 演示文稿</vt:lpstr>
      <vt:lpstr>PowerPoint 演示文稿</vt:lpstr>
      <vt:lpstr>PowerPoint 演示文稿</vt:lpstr>
      <vt:lpstr>PowerPoint 演示文稿</vt:lpstr>
      <vt:lpstr>PowerPoint 演示文稿</vt:lpstr>
      <vt:lpstr>Reaction mechanism</vt:lpstr>
      <vt:lpstr>PowerPoint 演示文稿</vt:lpstr>
      <vt:lpstr>PowerPoint 演示文稿</vt:lpstr>
      <vt:lpstr>Two fundamental process </vt:lpstr>
      <vt:lpstr>The rate-determining step is the slowest step in the reaction mechanism</vt:lpstr>
      <vt:lpstr>PowerPoint 演示文稿</vt:lpstr>
      <vt:lpstr>PowerPoint 演示文稿</vt:lpstr>
      <vt:lpstr>Intermediates V.s. transition states</vt:lpstr>
      <vt:lpstr>The rate expression for an overall reaction is determined by the reaction mechanism</vt:lpstr>
      <vt:lpstr>PowerPoint 演示文稿</vt:lpstr>
      <vt:lpstr>Practice:</vt:lpstr>
      <vt:lpstr>PowerPoint 演示文稿</vt:lpstr>
      <vt:lpstr>PowerPoint 演示文稿</vt:lpstr>
      <vt:lpstr>Role of Rate expression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8.3 ARRenius Equation (Higher Level)</vt:lpstr>
      <vt:lpstr>The rate constant K is temperature dependent</vt:lpstr>
      <vt:lpstr>PowerPoint 演示文稿</vt:lpstr>
      <vt:lpstr>Maxwell-boltzmann distribution</vt:lpstr>
      <vt:lpstr>PowerPoint 演示文稿</vt:lpstr>
      <vt:lpstr>Arrhenius equation</vt:lpstr>
      <vt:lpstr>Using the Arrhenius equation to calculate activation energy</vt:lpstr>
      <vt:lpstr>Practice:</vt:lpstr>
      <vt:lpstr>PowerPoint 演示文稿</vt:lpstr>
      <vt:lpstr>Solving simultaneous equations</vt:lpstr>
      <vt:lpstr>example:</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16 Kinetics 16.1 Rate expression</dc:title>
  <dc:creator>LUONA ANJIA</dc:creator>
  <cp:lastModifiedBy>Wilt</cp:lastModifiedBy>
  <cp:revision>189</cp:revision>
  <dcterms:created xsi:type="dcterms:W3CDTF">2013-02-21T16:21:00Z</dcterms:created>
  <dcterms:modified xsi:type="dcterms:W3CDTF">2023-08-28T02:54:20Z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D765DBE9E598420099000CE4BCE52156_12</vt:lpwstr>
  </property>
</Properties>
</file>